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Lst>
  <p:notesMasterIdLst>
    <p:notesMasterId r:id="rId65"/>
  </p:notesMasterIdLst>
  <p:sldIdLst>
    <p:sldId id="256" r:id="rId13"/>
    <p:sldId id="411" r:id="rId14"/>
    <p:sldId id="408" r:id="rId15"/>
    <p:sldId id="344" r:id="rId16"/>
    <p:sldId id="374" r:id="rId17"/>
    <p:sldId id="336" r:id="rId18"/>
    <p:sldId id="364" r:id="rId19"/>
    <p:sldId id="409" r:id="rId20"/>
    <p:sldId id="396" r:id="rId21"/>
    <p:sldId id="386" r:id="rId22"/>
    <p:sldId id="391" r:id="rId23"/>
    <p:sldId id="397" r:id="rId24"/>
    <p:sldId id="354" r:id="rId25"/>
    <p:sldId id="399" r:id="rId26"/>
    <p:sldId id="400" r:id="rId27"/>
    <p:sldId id="436" r:id="rId28"/>
    <p:sldId id="437" r:id="rId29"/>
    <p:sldId id="438" r:id="rId30"/>
    <p:sldId id="439" r:id="rId31"/>
    <p:sldId id="440" r:id="rId32"/>
    <p:sldId id="401" r:id="rId33"/>
    <p:sldId id="340" r:id="rId34"/>
    <p:sldId id="394" r:id="rId35"/>
    <p:sldId id="403" r:id="rId36"/>
    <p:sldId id="352" r:id="rId37"/>
    <p:sldId id="423" r:id="rId38"/>
    <p:sldId id="425" r:id="rId39"/>
    <p:sldId id="426" r:id="rId40"/>
    <p:sldId id="433" r:id="rId41"/>
    <p:sldId id="429" r:id="rId42"/>
    <p:sldId id="427" r:id="rId43"/>
    <p:sldId id="428" r:id="rId44"/>
    <p:sldId id="412" r:id="rId45"/>
    <p:sldId id="413" r:id="rId46"/>
    <p:sldId id="414" r:id="rId47"/>
    <p:sldId id="415" r:id="rId48"/>
    <p:sldId id="416" r:id="rId49"/>
    <p:sldId id="417" r:id="rId50"/>
    <p:sldId id="418" r:id="rId51"/>
    <p:sldId id="419" r:id="rId52"/>
    <p:sldId id="420" r:id="rId53"/>
    <p:sldId id="421" r:id="rId54"/>
    <p:sldId id="422" r:id="rId55"/>
    <p:sldId id="441" r:id="rId56"/>
    <p:sldId id="435" r:id="rId57"/>
    <p:sldId id="434" r:id="rId58"/>
    <p:sldId id="404" r:id="rId59"/>
    <p:sldId id="407" r:id="rId60"/>
    <p:sldId id="410" r:id="rId61"/>
    <p:sldId id="390" r:id="rId62"/>
    <p:sldId id="382" r:id="rId63"/>
    <p:sldId id="371" r:id="rId6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A599"/>
    <a:srgbClr val="002663"/>
    <a:srgbClr val="7D8083"/>
    <a:srgbClr val="0088CE"/>
    <a:srgbClr val="DA39AF"/>
    <a:srgbClr val="FF3399"/>
    <a:srgbClr val="66FF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5" autoAdjust="0"/>
    <p:restoredTop sz="99290" autoAdjust="0"/>
  </p:normalViewPr>
  <p:slideViewPr>
    <p:cSldViewPr>
      <p:cViewPr varScale="1">
        <p:scale>
          <a:sx n="98" d="100"/>
          <a:sy n="98" d="100"/>
        </p:scale>
        <p:origin x="480"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oleObject" Target="file:///\\tf-filesvr01.teachfirst.org.uk\public\Recruitment%202013-2014\GR%20Department\Graduate%20Recruitment%20Core%20Data\Historic%20Data\Cohort%20growth%20year%20on%20year%2003-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tf-filesvr01.teachfirst.org.uk\public\Recruitment%202013-2014\GR%20Department\Graduate%20Recruitment%20Core%20Data\Historic%20Data\Cohort%20growth%20year%20on%20year%2003-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'[Cohort growth year on year 03-15.xlsx]Sheet1'!$A$5</c:f>
              <c:strCache>
                <c:ptCount val="1"/>
                <c:pt idx="0">
                  <c:v>Cohort Starting SI</c:v>
                </c:pt>
              </c:strCache>
            </c:strRef>
          </c:tx>
          <c:spPr>
            <a:solidFill>
              <a:srgbClr val="0088CE"/>
            </a:solidFill>
          </c:spPr>
          <c:invertIfNegative val="0"/>
          <c:cat>
            <c:numRef>
              <c:f>'[Cohort growth year on year 03-15.xlsx]Sheet1'!$B$4:$M$4</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'[Cohort growth year on year 03-15.xlsx]Sheet1'!$B$5:$M$5</c:f>
              <c:numCache>
                <c:formatCode>0</c:formatCode>
                <c:ptCount val="12"/>
                <c:pt idx="0">
                  <c:v>186</c:v>
                </c:pt>
                <c:pt idx="1">
                  <c:v>197</c:v>
                </c:pt>
                <c:pt idx="2">
                  <c:v>183</c:v>
                </c:pt>
                <c:pt idx="3">
                  <c:v>265</c:v>
                </c:pt>
                <c:pt idx="4">
                  <c:v>272</c:v>
                </c:pt>
                <c:pt idx="5">
                  <c:v>373</c:v>
                </c:pt>
                <c:pt idx="6">
                  <c:v>485</c:v>
                </c:pt>
                <c:pt idx="7">
                  <c:v>560</c:v>
                </c:pt>
                <c:pt idx="8">
                  <c:v>772</c:v>
                </c:pt>
                <c:pt idx="9">
                  <c:v>997</c:v>
                </c:pt>
                <c:pt idx="10">
                  <c:v>1261</c:v>
                </c:pt>
                <c:pt idx="11">
                  <c:v>1426</c:v>
                </c:pt>
              </c:numCache>
            </c:numRef>
          </c:val>
        </c:ser>
        <c:dLbls>
          <c:showLegendKey val="0"/>
          <c:showVal val="0"/>
          <c:showCatName val="0"/>
          <c:showSerName val="0"/>
          <c:showPercent val="0"/>
          <c:showBubbleSize val="0"/>
        </c:dLbls>
        <c:gapWidth val="150"/>
        <c:axId val="167567840"/>
        <c:axId val="167567448"/>
      </c:barChart>
      <c:catAx>
        <c:axId val="167567840"/>
        <c:scaling>
          <c:orientation val="minMax"/>
        </c:scaling>
        <c:delete val="0"/>
        <c:axPos val="b"/>
        <c:title>
          <c:tx>
            <c:rich>
              <a:bodyPr/>
              <a:lstStyle/>
              <a:p>
                <a:pPr>
                  <a:defRPr sz="1100"/>
                </a:pPr>
                <a:r>
                  <a:rPr lang="en-US" sz="1100"/>
                  <a:t>Cohort Year</a:t>
                </a:r>
              </a:p>
            </c:rich>
          </c:tx>
          <c:layout/>
          <c:overlay val="0"/>
        </c:title>
        <c:numFmt formatCode="General" sourceLinked="1"/>
        <c:majorTickMark val="out"/>
        <c:minorTickMark val="none"/>
        <c:tickLblPos val="nextTo"/>
        <c:crossAx val="167567448"/>
        <c:crosses val="autoZero"/>
        <c:auto val="1"/>
        <c:lblAlgn val="ctr"/>
        <c:lblOffset val="100"/>
        <c:noMultiLvlLbl val="0"/>
      </c:catAx>
      <c:valAx>
        <c:axId val="167567448"/>
        <c:scaling>
          <c:orientation val="minMax"/>
        </c:scaling>
        <c:delete val="0"/>
        <c:axPos val="l"/>
        <c:majorGridlines/>
        <c:title>
          <c:tx>
            <c:rich>
              <a:bodyPr rot="-5400000" vert="horz"/>
              <a:lstStyle/>
              <a:p>
                <a:pPr>
                  <a:defRPr sz="1100"/>
                </a:pPr>
                <a:r>
                  <a:rPr lang="en-US" sz="1100"/>
                  <a:t>Number of participants in the cohort</a:t>
                </a:r>
              </a:p>
            </c:rich>
          </c:tx>
          <c:layout/>
          <c:overlay val="0"/>
        </c:title>
        <c:numFmt formatCode="0" sourceLinked="1"/>
        <c:majorTickMark val="out"/>
        <c:minorTickMark val="none"/>
        <c:tickLblPos val="nextTo"/>
        <c:crossAx val="167567840"/>
        <c:crosses val="autoZero"/>
        <c:crossBetween val="between"/>
      </c:valAx>
    </c:plotArea>
    <c:plotVisOnly val="1"/>
    <c:dispBlanksAs val="gap"/>
    <c:showDLblsOverMax val="0"/>
  </c:chart>
  <c:txPr>
    <a:bodyPr/>
    <a:lstStyle/>
    <a:p>
      <a:pPr>
        <a:defRPr>
          <a:latin typeface="Trebuchet MS" panose="020B0603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Sheet1!$A$5</c:f>
              <c:strCache>
                <c:ptCount val="1"/>
                <c:pt idx="0">
                  <c:v>Cohort Starting SI</c:v>
                </c:pt>
              </c:strCache>
            </c:strRef>
          </c:tx>
          <c:invertIfNegative val="0"/>
          <c:dPt>
            <c:idx val="13"/>
            <c:invertIfNegative val="0"/>
            <c:bubble3D val="0"/>
            <c:spPr>
              <a:solidFill>
                <a:srgbClr val="D939AF"/>
              </a:solidFill>
              <a:ln>
                <a:solidFill>
                  <a:srgbClr val="D939AF"/>
                </a:solidFill>
              </a:ln>
            </c:spPr>
          </c:dPt>
          <c:dPt>
            <c:idx val="14"/>
            <c:invertIfNegative val="0"/>
            <c:bubble3D val="0"/>
            <c:spPr>
              <a:solidFill>
                <a:srgbClr val="D939AF"/>
              </a:solidFill>
              <a:ln>
                <a:solidFill>
                  <a:srgbClr val="D939AF"/>
                </a:solidFill>
              </a:ln>
            </c:spPr>
          </c:dPt>
          <c:dPt>
            <c:idx val="15"/>
            <c:invertIfNegative val="0"/>
            <c:bubble3D val="0"/>
            <c:spPr>
              <a:solidFill>
                <a:srgbClr val="D939AF"/>
              </a:solidFill>
              <a:ln>
                <a:solidFill>
                  <a:srgbClr val="D939AF"/>
                </a:solidFill>
              </a:ln>
            </c:spPr>
          </c:dPt>
          <c:cat>
            <c:numRef>
              <c:f>Sheet1!$B$4:$Q$4</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Sheet1!$B$5:$Q$5</c:f>
              <c:numCache>
                <c:formatCode>0</c:formatCode>
                <c:ptCount val="16"/>
                <c:pt idx="0">
                  <c:v>186</c:v>
                </c:pt>
                <c:pt idx="1">
                  <c:v>197</c:v>
                </c:pt>
                <c:pt idx="2">
                  <c:v>183</c:v>
                </c:pt>
                <c:pt idx="3">
                  <c:v>265</c:v>
                </c:pt>
                <c:pt idx="4">
                  <c:v>272</c:v>
                </c:pt>
                <c:pt idx="5">
                  <c:v>373</c:v>
                </c:pt>
                <c:pt idx="6">
                  <c:v>485</c:v>
                </c:pt>
                <c:pt idx="7">
                  <c:v>560</c:v>
                </c:pt>
                <c:pt idx="8">
                  <c:v>772</c:v>
                </c:pt>
                <c:pt idx="9">
                  <c:v>997</c:v>
                </c:pt>
                <c:pt idx="10">
                  <c:v>1261</c:v>
                </c:pt>
                <c:pt idx="11">
                  <c:v>1426</c:v>
                </c:pt>
                <c:pt idx="12">
                  <c:v>1700</c:v>
                </c:pt>
                <c:pt idx="13">
                  <c:v>1800</c:v>
                </c:pt>
                <c:pt idx="14">
                  <c:v>2000</c:v>
                </c:pt>
                <c:pt idx="15">
                  <c:v>2200</c:v>
                </c:pt>
              </c:numCache>
            </c:numRef>
          </c:val>
        </c:ser>
        <c:dLbls>
          <c:showLegendKey val="0"/>
          <c:showVal val="0"/>
          <c:showCatName val="0"/>
          <c:showSerName val="0"/>
          <c:showPercent val="0"/>
          <c:showBubbleSize val="0"/>
        </c:dLbls>
        <c:gapWidth val="150"/>
        <c:axId val="531970448"/>
        <c:axId val="531969664"/>
      </c:barChart>
      <c:catAx>
        <c:axId val="531970448"/>
        <c:scaling>
          <c:orientation val="minMax"/>
        </c:scaling>
        <c:delete val="0"/>
        <c:axPos val="b"/>
        <c:title>
          <c:tx>
            <c:rich>
              <a:bodyPr/>
              <a:lstStyle/>
              <a:p>
                <a:pPr>
                  <a:defRPr/>
                </a:pPr>
                <a:r>
                  <a:rPr lang="en-US"/>
                  <a:t>Cohort Year</a:t>
                </a:r>
              </a:p>
            </c:rich>
          </c:tx>
          <c:layout/>
          <c:overlay val="0"/>
        </c:title>
        <c:numFmt formatCode="General" sourceLinked="1"/>
        <c:majorTickMark val="out"/>
        <c:minorTickMark val="none"/>
        <c:tickLblPos val="nextTo"/>
        <c:crossAx val="531969664"/>
        <c:crosses val="autoZero"/>
        <c:auto val="1"/>
        <c:lblAlgn val="ctr"/>
        <c:lblOffset val="100"/>
        <c:noMultiLvlLbl val="0"/>
      </c:catAx>
      <c:valAx>
        <c:axId val="531969664"/>
        <c:scaling>
          <c:orientation val="minMax"/>
        </c:scaling>
        <c:delete val="0"/>
        <c:axPos val="l"/>
        <c:majorGridlines/>
        <c:title>
          <c:tx>
            <c:rich>
              <a:bodyPr rot="-5400000" vert="horz"/>
              <a:lstStyle/>
              <a:p>
                <a:pPr>
                  <a:defRPr/>
                </a:pPr>
                <a:r>
                  <a:rPr lang="en-US"/>
                  <a:t>Number of participants in the cohort</a:t>
                </a:r>
              </a:p>
            </c:rich>
          </c:tx>
          <c:layout/>
          <c:overlay val="0"/>
        </c:title>
        <c:numFmt formatCode="0" sourceLinked="1"/>
        <c:majorTickMark val="out"/>
        <c:minorTickMark val="none"/>
        <c:tickLblPos val="nextTo"/>
        <c:crossAx val="531970448"/>
        <c:crosses val="autoZero"/>
        <c:crossBetween val="between"/>
      </c:valAx>
    </c:plotArea>
    <c:plotVisOnly val="1"/>
    <c:dispBlanksAs val="gap"/>
    <c:showDLblsOverMax val="0"/>
  </c:chart>
  <c:txPr>
    <a:bodyPr/>
    <a:lstStyle/>
    <a:p>
      <a:pPr>
        <a:defRPr>
          <a:latin typeface="Trebuchet MS" panose="020B0603020202020204" pitchFamily="34" charset="0"/>
        </a:defRPr>
      </a:pPr>
      <a:endParaRPr lang="en-US"/>
    </a:p>
  </c:txPr>
  <c:externalData r:id="rId1">
    <c:autoUpdate val="0"/>
  </c:externalData>
</c:chartSpace>
</file>

<file path=ppt/diagrams/_rels/data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microsoft.com/office/2007/relationships/hdphoto" Target="../media/hdphoto2.wdp"/><Relationship Id="rId1" Type="http://schemas.openxmlformats.org/officeDocument/2006/relationships/image" Target="../media/image65.png"/><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3.wdp"/></Relationships>
</file>

<file path=ppt/diagrams/_rels/drawing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microsoft.com/office/2007/relationships/hdphoto" Target="../media/hdphoto2.wdp"/><Relationship Id="rId1" Type="http://schemas.openxmlformats.org/officeDocument/2006/relationships/image" Target="../media/image65.png"/><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3.wdp"/></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7E7D3-0EE9-7F44-9C1C-B7972A6DCE98}"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6C0D48B0-D88D-9E48-B606-75ECBCC53F7B}">
      <dgm:prSet phldrT="[Text]"/>
      <dgm:spPr>
        <a:solidFill>
          <a:srgbClr val="002663"/>
        </a:solidFill>
      </dgm:spPr>
      <dgm:t>
        <a:bodyPr/>
        <a:lstStyle/>
        <a:p>
          <a:r>
            <a:rPr lang="en-US" dirty="0" smtClean="0">
              <a:latin typeface="Trebuchet MS"/>
              <a:cs typeface="Trebuchet MS"/>
            </a:rPr>
            <a:t>Collect your data…</a:t>
          </a:r>
          <a:endParaRPr lang="en-US" dirty="0">
            <a:latin typeface="Trebuchet MS"/>
            <a:cs typeface="Trebuchet MS"/>
          </a:endParaRPr>
        </a:p>
      </dgm:t>
    </dgm:pt>
    <dgm:pt modelId="{2F4BCFBE-DA9F-BC43-B29C-94AD3995BF7D}" type="parTrans" cxnId="{12F89E5A-D3AC-CE46-B1E0-63E446C3D24E}">
      <dgm:prSet/>
      <dgm:spPr/>
      <dgm:t>
        <a:bodyPr/>
        <a:lstStyle/>
        <a:p>
          <a:endParaRPr lang="en-US">
            <a:latin typeface="Trebuchet MS"/>
            <a:cs typeface="Trebuchet MS"/>
          </a:endParaRPr>
        </a:p>
      </dgm:t>
    </dgm:pt>
    <dgm:pt modelId="{D6D964D4-74F1-8841-94BA-8F26EE894A3D}" type="sibTrans" cxnId="{12F89E5A-D3AC-CE46-B1E0-63E446C3D24E}">
      <dgm:prSet/>
      <dgm:spPr/>
      <dgm:t>
        <a:bodyPr/>
        <a:lstStyle/>
        <a:p>
          <a:endParaRPr lang="en-US">
            <a:latin typeface="Trebuchet MS"/>
            <a:cs typeface="Trebuchet MS"/>
          </a:endParaRPr>
        </a:p>
      </dgm:t>
    </dgm:pt>
    <dgm:pt modelId="{34EC38CB-D4FB-4C48-BE9B-24A90B85028B}">
      <dgm:prSet phldrT="[Text]"/>
      <dgm:spPr>
        <a:solidFill>
          <a:srgbClr val="002663"/>
        </a:solidFill>
      </dgm:spPr>
      <dgm:t>
        <a:bodyPr/>
        <a:lstStyle/>
        <a:p>
          <a:r>
            <a:rPr lang="en-US" dirty="0" smtClean="0">
              <a:latin typeface="Trebuchet MS"/>
              <a:cs typeface="Trebuchet MS"/>
            </a:rPr>
            <a:t>…make sense of it…</a:t>
          </a:r>
          <a:endParaRPr lang="en-US" dirty="0">
            <a:latin typeface="Trebuchet MS"/>
            <a:cs typeface="Trebuchet MS"/>
          </a:endParaRPr>
        </a:p>
      </dgm:t>
    </dgm:pt>
    <dgm:pt modelId="{840347A8-DFC9-A348-9CBD-B766051C3DBD}" type="parTrans" cxnId="{1A5F1C45-F67B-2945-A188-DF565240E6C3}">
      <dgm:prSet/>
      <dgm:spPr/>
      <dgm:t>
        <a:bodyPr/>
        <a:lstStyle/>
        <a:p>
          <a:endParaRPr lang="en-US">
            <a:latin typeface="Trebuchet MS"/>
            <a:cs typeface="Trebuchet MS"/>
          </a:endParaRPr>
        </a:p>
      </dgm:t>
    </dgm:pt>
    <dgm:pt modelId="{42E6EE20-20E6-294F-A400-25EAD603B773}" type="sibTrans" cxnId="{1A5F1C45-F67B-2945-A188-DF565240E6C3}">
      <dgm:prSet/>
      <dgm:spPr/>
      <dgm:t>
        <a:bodyPr/>
        <a:lstStyle/>
        <a:p>
          <a:endParaRPr lang="en-US">
            <a:latin typeface="Trebuchet MS"/>
            <a:cs typeface="Trebuchet MS"/>
          </a:endParaRPr>
        </a:p>
      </dgm:t>
    </dgm:pt>
    <dgm:pt modelId="{CA051D8E-3F91-4749-86BF-BE044A866741}">
      <dgm:prSet phldrT="[Text]"/>
      <dgm:spPr>
        <a:solidFill>
          <a:srgbClr val="002663"/>
        </a:solidFill>
      </dgm:spPr>
      <dgm:t>
        <a:bodyPr/>
        <a:lstStyle/>
        <a:p>
          <a:r>
            <a:rPr lang="en-US" dirty="0" smtClean="0">
              <a:latin typeface="Trebuchet MS"/>
              <a:cs typeface="Trebuchet MS"/>
            </a:rPr>
            <a:t>…build your reporting and decision-making around key-data.</a:t>
          </a:r>
          <a:endParaRPr lang="en-US" dirty="0">
            <a:latin typeface="Trebuchet MS"/>
            <a:cs typeface="Trebuchet MS"/>
          </a:endParaRPr>
        </a:p>
      </dgm:t>
    </dgm:pt>
    <dgm:pt modelId="{A4796726-4450-6C4A-B78F-1DE68775E337}" type="parTrans" cxnId="{8FD50F9A-C3E2-9148-A449-86103B6FCA49}">
      <dgm:prSet/>
      <dgm:spPr/>
      <dgm:t>
        <a:bodyPr/>
        <a:lstStyle/>
        <a:p>
          <a:endParaRPr lang="en-US">
            <a:latin typeface="Trebuchet MS"/>
            <a:cs typeface="Trebuchet MS"/>
          </a:endParaRPr>
        </a:p>
      </dgm:t>
    </dgm:pt>
    <dgm:pt modelId="{BF7318ED-6FD0-5346-ABF0-5DE6475631CB}" type="sibTrans" cxnId="{8FD50F9A-C3E2-9148-A449-86103B6FCA49}">
      <dgm:prSet/>
      <dgm:spPr/>
      <dgm:t>
        <a:bodyPr/>
        <a:lstStyle/>
        <a:p>
          <a:endParaRPr lang="en-US">
            <a:latin typeface="Trebuchet MS"/>
            <a:cs typeface="Trebuchet MS"/>
          </a:endParaRPr>
        </a:p>
      </dgm:t>
    </dgm:pt>
    <dgm:pt modelId="{5F896165-F1A6-374D-9767-D2625747BEE8}" type="pres">
      <dgm:prSet presAssocID="{9A77E7D3-0EE9-7F44-9C1C-B7972A6DCE98}" presName="Name0" presStyleCnt="0">
        <dgm:presLayoutVars>
          <dgm:dir/>
          <dgm:animLvl val="lvl"/>
          <dgm:resizeHandles val="exact"/>
        </dgm:presLayoutVars>
      </dgm:prSet>
      <dgm:spPr/>
      <dgm:t>
        <a:bodyPr/>
        <a:lstStyle/>
        <a:p>
          <a:endParaRPr lang="en-US"/>
        </a:p>
      </dgm:t>
    </dgm:pt>
    <dgm:pt modelId="{CE0CE71C-B7CC-084C-B984-9BEE9224E2A9}" type="pres">
      <dgm:prSet presAssocID="{CA051D8E-3F91-4749-86BF-BE044A866741}" presName="boxAndChildren" presStyleCnt="0"/>
      <dgm:spPr/>
    </dgm:pt>
    <dgm:pt modelId="{804F35AA-BFDE-754B-B1B3-AC40548B4BDB}" type="pres">
      <dgm:prSet presAssocID="{CA051D8E-3F91-4749-86BF-BE044A866741}" presName="parentTextBox" presStyleLbl="node1" presStyleIdx="0" presStyleCnt="3"/>
      <dgm:spPr/>
      <dgm:t>
        <a:bodyPr/>
        <a:lstStyle/>
        <a:p>
          <a:endParaRPr lang="en-US"/>
        </a:p>
      </dgm:t>
    </dgm:pt>
    <dgm:pt modelId="{12DE3399-BE9F-E64E-9E9B-07B1347AE579}" type="pres">
      <dgm:prSet presAssocID="{42E6EE20-20E6-294F-A400-25EAD603B773}" presName="sp" presStyleCnt="0"/>
      <dgm:spPr/>
    </dgm:pt>
    <dgm:pt modelId="{DFCB4003-E49A-A34A-8E52-195B708D38B0}" type="pres">
      <dgm:prSet presAssocID="{34EC38CB-D4FB-4C48-BE9B-24A90B85028B}" presName="arrowAndChildren" presStyleCnt="0"/>
      <dgm:spPr/>
    </dgm:pt>
    <dgm:pt modelId="{5E80DFEF-1490-1745-8C24-5AFF1F22FC2B}" type="pres">
      <dgm:prSet presAssocID="{34EC38CB-D4FB-4C48-BE9B-24A90B85028B}" presName="parentTextArrow" presStyleLbl="node1" presStyleIdx="1" presStyleCnt="3"/>
      <dgm:spPr/>
      <dgm:t>
        <a:bodyPr/>
        <a:lstStyle/>
        <a:p>
          <a:endParaRPr lang="en-US"/>
        </a:p>
      </dgm:t>
    </dgm:pt>
    <dgm:pt modelId="{A29A5AB9-4F20-824C-A21F-42EF17B9395F}" type="pres">
      <dgm:prSet presAssocID="{D6D964D4-74F1-8841-94BA-8F26EE894A3D}" presName="sp" presStyleCnt="0"/>
      <dgm:spPr/>
    </dgm:pt>
    <dgm:pt modelId="{53C33874-B94D-B748-94F5-BF01895BCBAB}" type="pres">
      <dgm:prSet presAssocID="{6C0D48B0-D88D-9E48-B606-75ECBCC53F7B}" presName="arrowAndChildren" presStyleCnt="0"/>
      <dgm:spPr/>
    </dgm:pt>
    <dgm:pt modelId="{662EF1EC-B86F-9647-B91B-27112DAB65D1}" type="pres">
      <dgm:prSet presAssocID="{6C0D48B0-D88D-9E48-B606-75ECBCC53F7B}" presName="parentTextArrow" presStyleLbl="node1" presStyleIdx="2" presStyleCnt="3"/>
      <dgm:spPr/>
      <dgm:t>
        <a:bodyPr/>
        <a:lstStyle/>
        <a:p>
          <a:endParaRPr lang="en-US"/>
        </a:p>
      </dgm:t>
    </dgm:pt>
  </dgm:ptLst>
  <dgm:cxnLst>
    <dgm:cxn modelId="{12F89E5A-D3AC-CE46-B1E0-63E446C3D24E}" srcId="{9A77E7D3-0EE9-7F44-9C1C-B7972A6DCE98}" destId="{6C0D48B0-D88D-9E48-B606-75ECBCC53F7B}" srcOrd="0" destOrd="0" parTransId="{2F4BCFBE-DA9F-BC43-B29C-94AD3995BF7D}" sibTransId="{D6D964D4-74F1-8841-94BA-8F26EE894A3D}"/>
    <dgm:cxn modelId="{DE9AA261-EF0B-4283-8B78-04A99561BAF9}" type="presOf" srcId="{CA051D8E-3F91-4749-86BF-BE044A866741}" destId="{804F35AA-BFDE-754B-B1B3-AC40548B4BDB}" srcOrd="0" destOrd="0" presId="urn:microsoft.com/office/officeart/2005/8/layout/process4"/>
    <dgm:cxn modelId="{1A5F1C45-F67B-2945-A188-DF565240E6C3}" srcId="{9A77E7D3-0EE9-7F44-9C1C-B7972A6DCE98}" destId="{34EC38CB-D4FB-4C48-BE9B-24A90B85028B}" srcOrd="1" destOrd="0" parTransId="{840347A8-DFC9-A348-9CBD-B766051C3DBD}" sibTransId="{42E6EE20-20E6-294F-A400-25EAD603B773}"/>
    <dgm:cxn modelId="{E905B3B6-37F0-4D81-9DFF-AC72B512D22F}" type="presOf" srcId="{9A77E7D3-0EE9-7F44-9C1C-B7972A6DCE98}" destId="{5F896165-F1A6-374D-9767-D2625747BEE8}" srcOrd="0" destOrd="0" presId="urn:microsoft.com/office/officeart/2005/8/layout/process4"/>
    <dgm:cxn modelId="{87A81421-6D1D-49ED-A398-D4B89760DECC}" type="presOf" srcId="{6C0D48B0-D88D-9E48-B606-75ECBCC53F7B}" destId="{662EF1EC-B86F-9647-B91B-27112DAB65D1}" srcOrd="0" destOrd="0" presId="urn:microsoft.com/office/officeart/2005/8/layout/process4"/>
    <dgm:cxn modelId="{A08336E2-2214-43AB-9484-CF6FA9EB7879}" type="presOf" srcId="{34EC38CB-D4FB-4C48-BE9B-24A90B85028B}" destId="{5E80DFEF-1490-1745-8C24-5AFF1F22FC2B}" srcOrd="0" destOrd="0" presId="urn:microsoft.com/office/officeart/2005/8/layout/process4"/>
    <dgm:cxn modelId="{8FD50F9A-C3E2-9148-A449-86103B6FCA49}" srcId="{9A77E7D3-0EE9-7F44-9C1C-B7972A6DCE98}" destId="{CA051D8E-3F91-4749-86BF-BE044A866741}" srcOrd="2" destOrd="0" parTransId="{A4796726-4450-6C4A-B78F-1DE68775E337}" sibTransId="{BF7318ED-6FD0-5346-ABF0-5DE6475631CB}"/>
    <dgm:cxn modelId="{8BF20F50-24D6-4B8B-BF31-C1DF1554C32A}" type="presParOf" srcId="{5F896165-F1A6-374D-9767-D2625747BEE8}" destId="{CE0CE71C-B7CC-084C-B984-9BEE9224E2A9}" srcOrd="0" destOrd="0" presId="urn:microsoft.com/office/officeart/2005/8/layout/process4"/>
    <dgm:cxn modelId="{535CE2A9-C726-4681-AEE6-BA4A6956E8A3}" type="presParOf" srcId="{CE0CE71C-B7CC-084C-B984-9BEE9224E2A9}" destId="{804F35AA-BFDE-754B-B1B3-AC40548B4BDB}" srcOrd="0" destOrd="0" presId="urn:microsoft.com/office/officeart/2005/8/layout/process4"/>
    <dgm:cxn modelId="{9C0276B3-A104-42E9-83A7-3EC53A7690F0}" type="presParOf" srcId="{5F896165-F1A6-374D-9767-D2625747BEE8}" destId="{12DE3399-BE9F-E64E-9E9B-07B1347AE579}" srcOrd="1" destOrd="0" presId="urn:microsoft.com/office/officeart/2005/8/layout/process4"/>
    <dgm:cxn modelId="{92262606-275C-4828-9045-19F8FC987EC9}" type="presParOf" srcId="{5F896165-F1A6-374D-9767-D2625747BEE8}" destId="{DFCB4003-E49A-A34A-8E52-195B708D38B0}" srcOrd="2" destOrd="0" presId="urn:microsoft.com/office/officeart/2005/8/layout/process4"/>
    <dgm:cxn modelId="{CC77E956-D623-4501-B1E5-5D2AF7620707}" type="presParOf" srcId="{DFCB4003-E49A-A34A-8E52-195B708D38B0}" destId="{5E80DFEF-1490-1745-8C24-5AFF1F22FC2B}" srcOrd="0" destOrd="0" presId="urn:microsoft.com/office/officeart/2005/8/layout/process4"/>
    <dgm:cxn modelId="{124EECF9-1F60-4A65-BC5E-F1D9F7798204}" type="presParOf" srcId="{5F896165-F1A6-374D-9767-D2625747BEE8}" destId="{A29A5AB9-4F20-824C-A21F-42EF17B9395F}" srcOrd="3" destOrd="0" presId="urn:microsoft.com/office/officeart/2005/8/layout/process4"/>
    <dgm:cxn modelId="{837A3CCF-807B-4464-BA2C-4948F88CCEAA}" type="presParOf" srcId="{5F896165-F1A6-374D-9767-D2625747BEE8}" destId="{53C33874-B94D-B748-94F5-BF01895BCBAB}" srcOrd="4" destOrd="0" presId="urn:microsoft.com/office/officeart/2005/8/layout/process4"/>
    <dgm:cxn modelId="{C77990A5-D98A-4177-848D-E3C36F5B3A80}" type="presParOf" srcId="{53C33874-B94D-B748-94F5-BF01895BCBAB}" destId="{662EF1EC-B86F-9647-B91B-27112DAB65D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469949-5399-41DD-BC96-9C242AADBD57}"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4304C569-09A3-448B-820C-887AADF21A75}">
      <dgm:prSet/>
      <dgm:spPr/>
      <dgm:t>
        <a:bodyPr/>
        <a:lstStyle/>
        <a:p>
          <a:pPr rtl="0"/>
          <a:r>
            <a:rPr lang="en-GB" dirty="0" smtClean="0"/>
            <a:t>AC Analysis</a:t>
          </a:r>
          <a:endParaRPr lang="en-US" dirty="0"/>
        </a:p>
      </dgm:t>
    </dgm:pt>
    <dgm:pt modelId="{5BB96681-A629-4DE4-A85D-38EA1836018F}" type="parTrans" cxnId="{6C3ECBD7-23BB-4AEA-89F4-E37D4E6C39AD}">
      <dgm:prSet/>
      <dgm:spPr/>
      <dgm:t>
        <a:bodyPr/>
        <a:lstStyle/>
        <a:p>
          <a:endParaRPr lang="en-US"/>
        </a:p>
      </dgm:t>
    </dgm:pt>
    <dgm:pt modelId="{AD75FC9E-5EB3-423D-97A7-1A85E02D78D6}" type="sibTrans" cxnId="{6C3ECBD7-23BB-4AEA-89F4-E37D4E6C39AD}">
      <dgm:prSet/>
      <dgm:spPr/>
      <dgm:t>
        <a:bodyPr/>
        <a:lstStyle/>
        <a:p>
          <a:endParaRPr lang="en-US"/>
        </a:p>
      </dgm:t>
    </dgm:pt>
    <dgm:pt modelId="{726C8F22-2714-4F97-A0E6-204B554E4C0F}">
      <dgm:prSet/>
      <dgm:spPr/>
      <dgm:t>
        <a:bodyPr/>
        <a:lstStyle/>
        <a:p>
          <a:pPr rtl="0"/>
          <a:r>
            <a:rPr lang="en-GB" dirty="0" smtClean="0"/>
            <a:t>REI Collaboration</a:t>
          </a:r>
        </a:p>
      </dgm:t>
    </dgm:pt>
    <dgm:pt modelId="{7A310C27-8949-4B20-BF71-76284CD4AA4D}" type="parTrans" cxnId="{32EC3DD0-F80F-4EE2-859F-EE0886232846}">
      <dgm:prSet/>
      <dgm:spPr/>
      <dgm:t>
        <a:bodyPr/>
        <a:lstStyle/>
        <a:p>
          <a:endParaRPr lang="en-US"/>
        </a:p>
      </dgm:t>
    </dgm:pt>
    <dgm:pt modelId="{BC5C501F-0FDA-407D-AF75-C565F6269878}" type="sibTrans" cxnId="{32EC3DD0-F80F-4EE2-859F-EE0886232846}">
      <dgm:prSet/>
      <dgm:spPr/>
      <dgm:t>
        <a:bodyPr/>
        <a:lstStyle/>
        <a:p>
          <a:endParaRPr lang="en-US"/>
        </a:p>
      </dgm:t>
    </dgm:pt>
    <dgm:pt modelId="{8035640F-F542-4EA4-A7CB-9F328CD3F9EE}">
      <dgm:prSet/>
      <dgm:spPr/>
      <dgm:t>
        <a:bodyPr/>
        <a:lstStyle/>
        <a:p>
          <a:r>
            <a:rPr lang="en-GB" dirty="0" smtClean="0"/>
            <a:t> We have been working with an external Assessment Design Consultancy to reflect on our current processes to support development and delivery of new options</a:t>
          </a:r>
          <a:endParaRPr lang="en-US" dirty="0"/>
        </a:p>
      </dgm:t>
    </dgm:pt>
    <dgm:pt modelId="{75A057E4-9230-4CFB-B453-57F6FD8DCDB9}" type="parTrans" cxnId="{D8C750AB-5BF5-43F3-A044-568A4AFC5BCD}">
      <dgm:prSet/>
      <dgm:spPr/>
      <dgm:t>
        <a:bodyPr/>
        <a:lstStyle/>
        <a:p>
          <a:endParaRPr lang="en-US"/>
        </a:p>
      </dgm:t>
    </dgm:pt>
    <dgm:pt modelId="{D806A7AB-06A2-4E35-B3A7-57E2ED961CD5}" type="sibTrans" cxnId="{D8C750AB-5BF5-43F3-A044-568A4AFC5BCD}">
      <dgm:prSet/>
      <dgm:spPr/>
      <dgm:t>
        <a:bodyPr/>
        <a:lstStyle/>
        <a:p>
          <a:endParaRPr lang="en-US"/>
        </a:p>
      </dgm:t>
    </dgm:pt>
    <dgm:pt modelId="{4EA34CD4-F644-471A-BD43-873A8BFD5B01}">
      <dgm:prSet/>
      <dgm:spPr/>
      <dgm:t>
        <a:bodyPr/>
        <a:lstStyle/>
        <a:p>
          <a:r>
            <a:rPr lang="en-GB" dirty="0" smtClean="0"/>
            <a:t>Ongoing collaboration with our Research Evaluation &amp; Impact team, to develop our understanding of the relationship between Selection, Assessment and Impact of participants.</a:t>
          </a:r>
          <a:endParaRPr lang="en-US" dirty="0"/>
        </a:p>
      </dgm:t>
    </dgm:pt>
    <dgm:pt modelId="{8C2A805F-E094-44D1-85F4-9063829397B6}" type="parTrans" cxnId="{8CE091F4-9A89-4D40-A37C-6E6E28E0CE23}">
      <dgm:prSet/>
      <dgm:spPr/>
      <dgm:t>
        <a:bodyPr/>
        <a:lstStyle/>
        <a:p>
          <a:endParaRPr lang="en-US"/>
        </a:p>
      </dgm:t>
    </dgm:pt>
    <dgm:pt modelId="{FB53C615-7A17-42CC-8890-E0A44310DF5D}" type="sibTrans" cxnId="{8CE091F4-9A89-4D40-A37C-6E6E28E0CE23}">
      <dgm:prSet/>
      <dgm:spPr/>
      <dgm:t>
        <a:bodyPr/>
        <a:lstStyle/>
        <a:p>
          <a:endParaRPr lang="en-US"/>
        </a:p>
      </dgm:t>
    </dgm:pt>
    <dgm:pt modelId="{E50BF65B-4D90-4BF6-BD0F-B08EE48A80D4}">
      <dgm:prSet/>
      <dgm:spPr/>
      <dgm:t>
        <a:bodyPr/>
        <a:lstStyle/>
        <a:p>
          <a:pPr rtl="0"/>
          <a:r>
            <a:rPr lang="en-GB" dirty="0" smtClean="0"/>
            <a:t>STEN 10</a:t>
          </a:r>
          <a:endParaRPr lang="en-US" dirty="0"/>
        </a:p>
      </dgm:t>
    </dgm:pt>
    <dgm:pt modelId="{A6111C57-01BD-421F-B35D-2E64939D2220}" type="parTrans" cxnId="{1EB5E8B7-883A-410B-965A-11A24EBC33E1}">
      <dgm:prSet/>
      <dgm:spPr/>
      <dgm:t>
        <a:bodyPr/>
        <a:lstStyle/>
        <a:p>
          <a:endParaRPr lang="en-US"/>
        </a:p>
      </dgm:t>
    </dgm:pt>
    <dgm:pt modelId="{CBEC1BFE-0D2C-480A-943B-1E40185D2590}" type="sibTrans" cxnId="{1EB5E8B7-883A-410B-965A-11A24EBC33E1}">
      <dgm:prSet/>
      <dgm:spPr/>
      <dgm:t>
        <a:bodyPr/>
        <a:lstStyle/>
        <a:p>
          <a:endParaRPr lang="en-US"/>
        </a:p>
      </dgm:t>
    </dgm:pt>
    <dgm:pt modelId="{5F726285-1ADF-46CA-9CFE-90DB34BEB97E}">
      <dgm:prSet/>
      <dgm:spPr/>
      <dgm:t>
        <a:bodyPr/>
        <a:lstStyle/>
        <a:p>
          <a:pPr rtl="0"/>
          <a:r>
            <a:rPr lang="en-GB" dirty="0" smtClean="0"/>
            <a:t> Regular analysis reports to monitor equivalency and consistency of materials, candidate experience, performance management and  progress to departmental goals. </a:t>
          </a:r>
          <a:endParaRPr lang="en-US" dirty="0"/>
        </a:p>
      </dgm:t>
    </dgm:pt>
    <dgm:pt modelId="{3BB725CA-A3B4-407E-8FC2-AA69A0D81216}" type="parTrans" cxnId="{465C88AE-3109-4646-97E8-EE74558CD427}">
      <dgm:prSet/>
      <dgm:spPr/>
      <dgm:t>
        <a:bodyPr/>
        <a:lstStyle/>
        <a:p>
          <a:endParaRPr lang="en-US"/>
        </a:p>
      </dgm:t>
    </dgm:pt>
    <dgm:pt modelId="{2B3752F4-9BDC-49E8-B794-9684BA01BA1A}" type="sibTrans" cxnId="{465C88AE-3109-4646-97E8-EE74558CD427}">
      <dgm:prSet/>
      <dgm:spPr/>
      <dgm:t>
        <a:bodyPr/>
        <a:lstStyle/>
        <a:p>
          <a:endParaRPr lang="en-US"/>
        </a:p>
      </dgm:t>
    </dgm:pt>
    <dgm:pt modelId="{29CF3F5E-F27C-4F66-AEE5-304E275E455E}">
      <dgm:prSet/>
      <dgm:spPr/>
      <dgm:t>
        <a:bodyPr/>
        <a:lstStyle/>
        <a:p>
          <a:pPr rtl="0"/>
          <a:r>
            <a:rPr lang="en-GB" dirty="0" smtClean="0"/>
            <a:t>Ongoing research into recommended best practice within selection and assessment design to ensure we continue to deliver world class graduate recruitment.</a:t>
          </a:r>
          <a:endParaRPr lang="en-US" dirty="0"/>
        </a:p>
      </dgm:t>
    </dgm:pt>
    <dgm:pt modelId="{F0329D3C-149B-4FAA-A619-5FEE7BC2CD55}" type="parTrans" cxnId="{F2D2025D-1847-4023-9E9C-B740CC75792D}">
      <dgm:prSet/>
      <dgm:spPr/>
      <dgm:t>
        <a:bodyPr/>
        <a:lstStyle/>
        <a:p>
          <a:endParaRPr lang="en-US"/>
        </a:p>
      </dgm:t>
    </dgm:pt>
    <dgm:pt modelId="{4E22C497-2254-4D8F-888C-5521DCC30F6B}" type="sibTrans" cxnId="{F2D2025D-1847-4023-9E9C-B740CC75792D}">
      <dgm:prSet/>
      <dgm:spPr/>
      <dgm:t>
        <a:bodyPr/>
        <a:lstStyle/>
        <a:p>
          <a:endParaRPr lang="en-US"/>
        </a:p>
      </dgm:t>
    </dgm:pt>
    <dgm:pt modelId="{BDFC1165-00EC-475A-A65A-6B7FDFEF74F3}">
      <dgm:prSet/>
      <dgm:spPr/>
      <dgm:t>
        <a:bodyPr/>
        <a:lstStyle/>
        <a:p>
          <a:r>
            <a:rPr lang="en-US" dirty="0" smtClean="0"/>
            <a:t>Work is being continued with them to design new exercises to trial, new content/wording for our selection stages and ensure we are in line with best practice</a:t>
          </a:r>
          <a:endParaRPr lang="en-US" dirty="0"/>
        </a:p>
      </dgm:t>
    </dgm:pt>
    <dgm:pt modelId="{700373D0-4EC6-4001-9F7A-65E94C17B951}" type="parTrans" cxnId="{6D73E340-E5A1-42D0-A6D3-4BDB97FBF25D}">
      <dgm:prSet/>
      <dgm:spPr/>
      <dgm:t>
        <a:bodyPr/>
        <a:lstStyle/>
        <a:p>
          <a:endParaRPr lang="en-GB"/>
        </a:p>
      </dgm:t>
    </dgm:pt>
    <dgm:pt modelId="{F0F7D864-2281-4E88-AF4E-78642C80FA64}" type="sibTrans" cxnId="{6D73E340-E5A1-42D0-A6D3-4BDB97FBF25D}">
      <dgm:prSet/>
      <dgm:spPr/>
      <dgm:t>
        <a:bodyPr/>
        <a:lstStyle/>
        <a:p>
          <a:endParaRPr lang="en-GB"/>
        </a:p>
      </dgm:t>
    </dgm:pt>
    <dgm:pt modelId="{622E95FE-4E2E-414C-8527-0253592A5F54}">
      <dgm:prSet/>
      <dgm:spPr/>
      <dgm:t>
        <a:bodyPr/>
        <a:lstStyle/>
        <a:p>
          <a:r>
            <a:rPr lang="en-US" dirty="0" smtClean="0"/>
            <a:t>Working on various pieces of research to strengthen our practice further</a:t>
          </a:r>
          <a:endParaRPr lang="en-US" dirty="0"/>
        </a:p>
      </dgm:t>
    </dgm:pt>
    <dgm:pt modelId="{20509A78-719C-4471-BDF6-02ACDFA7C92D}" type="parTrans" cxnId="{AD875D98-18B7-4BE2-B294-F9AFC1CCFD31}">
      <dgm:prSet/>
      <dgm:spPr/>
      <dgm:t>
        <a:bodyPr/>
        <a:lstStyle/>
        <a:p>
          <a:endParaRPr lang="en-GB"/>
        </a:p>
      </dgm:t>
    </dgm:pt>
    <dgm:pt modelId="{33D2A636-3197-45DD-8C42-1378F91E0245}" type="sibTrans" cxnId="{AD875D98-18B7-4BE2-B294-F9AFC1CCFD31}">
      <dgm:prSet/>
      <dgm:spPr/>
      <dgm:t>
        <a:bodyPr/>
        <a:lstStyle/>
        <a:p>
          <a:endParaRPr lang="en-GB"/>
        </a:p>
      </dgm:t>
    </dgm:pt>
    <dgm:pt modelId="{A6A9A253-34B6-4F2E-B0F7-5C7E404A6D4E}" type="pres">
      <dgm:prSet presAssocID="{1F469949-5399-41DD-BC96-9C242AADBD57}" presName="linearFlow" presStyleCnt="0">
        <dgm:presLayoutVars>
          <dgm:dir/>
          <dgm:animLvl val="lvl"/>
          <dgm:resizeHandles val="exact"/>
        </dgm:presLayoutVars>
      </dgm:prSet>
      <dgm:spPr/>
      <dgm:t>
        <a:bodyPr/>
        <a:lstStyle/>
        <a:p>
          <a:endParaRPr lang="en-US"/>
        </a:p>
      </dgm:t>
    </dgm:pt>
    <dgm:pt modelId="{1A0CE414-EB68-4314-B03A-760C0BEAA95F}" type="pres">
      <dgm:prSet presAssocID="{4304C569-09A3-448B-820C-887AADF21A75}" presName="composite" presStyleCnt="0"/>
      <dgm:spPr/>
      <dgm:t>
        <a:bodyPr/>
        <a:lstStyle/>
        <a:p>
          <a:endParaRPr lang="en-US"/>
        </a:p>
      </dgm:t>
    </dgm:pt>
    <dgm:pt modelId="{16D18E8C-31CC-478D-91E1-7E780F52BCAE}" type="pres">
      <dgm:prSet presAssocID="{4304C569-09A3-448B-820C-887AADF21A75}" presName="parentText" presStyleLbl="alignNode1" presStyleIdx="0" presStyleCnt="3">
        <dgm:presLayoutVars>
          <dgm:chMax val="1"/>
          <dgm:bulletEnabled val="1"/>
        </dgm:presLayoutVars>
      </dgm:prSet>
      <dgm:spPr/>
      <dgm:t>
        <a:bodyPr/>
        <a:lstStyle/>
        <a:p>
          <a:endParaRPr lang="en-US"/>
        </a:p>
      </dgm:t>
    </dgm:pt>
    <dgm:pt modelId="{BF424034-3061-43D1-B48C-87B38627E255}" type="pres">
      <dgm:prSet presAssocID="{4304C569-09A3-448B-820C-887AADF21A75}" presName="descendantText" presStyleLbl="alignAcc1" presStyleIdx="0" presStyleCnt="3">
        <dgm:presLayoutVars>
          <dgm:bulletEnabled val="1"/>
        </dgm:presLayoutVars>
      </dgm:prSet>
      <dgm:spPr/>
      <dgm:t>
        <a:bodyPr/>
        <a:lstStyle/>
        <a:p>
          <a:endParaRPr lang="en-US"/>
        </a:p>
      </dgm:t>
    </dgm:pt>
    <dgm:pt modelId="{B352DADF-7008-4B7B-AA6A-1928C667BA63}" type="pres">
      <dgm:prSet presAssocID="{AD75FC9E-5EB3-423D-97A7-1A85E02D78D6}" presName="sp" presStyleCnt="0"/>
      <dgm:spPr/>
      <dgm:t>
        <a:bodyPr/>
        <a:lstStyle/>
        <a:p>
          <a:endParaRPr lang="en-US"/>
        </a:p>
      </dgm:t>
    </dgm:pt>
    <dgm:pt modelId="{71B5E7F9-1C1D-4BB9-9A70-0691D6565790}" type="pres">
      <dgm:prSet presAssocID="{E50BF65B-4D90-4BF6-BD0F-B08EE48A80D4}" presName="composite" presStyleCnt="0"/>
      <dgm:spPr/>
      <dgm:t>
        <a:bodyPr/>
        <a:lstStyle/>
        <a:p>
          <a:endParaRPr lang="en-US"/>
        </a:p>
      </dgm:t>
    </dgm:pt>
    <dgm:pt modelId="{504BBD6F-3D01-4CC0-891D-10B2431C510C}" type="pres">
      <dgm:prSet presAssocID="{E50BF65B-4D90-4BF6-BD0F-B08EE48A80D4}" presName="parentText" presStyleLbl="alignNode1" presStyleIdx="1" presStyleCnt="3">
        <dgm:presLayoutVars>
          <dgm:chMax val="1"/>
          <dgm:bulletEnabled val="1"/>
        </dgm:presLayoutVars>
      </dgm:prSet>
      <dgm:spPr/>
      <dgm:t>
        <a:bodyPr/>
        <a:lstStyle/>
        <a:p>
          <a:endParaRPr lang="en-US"/>
        </a:p>
      </dgm:t>
    </dgm:pt>
    <dgm:pt modelId="{02C83A42-7971-4C08-85AD-416CD56BE741}" type="pres">
      <dgm:prSet presAssocID="{E50BF65B-4D90-4BF6-BD0F-B08EE48A80D4}" presName="descendantText" presStyleLbl="alignAcc1" presStyleIdx="1" presStyleCnt="3">
        <dgm:presLayoutVars>
          <dgm:bulletEnabled val="1"/>
        </dgm:presLayoutVars>
      </dgm:prSet>
      <dgm:spPr/>
      <dgm:t>
        <a:bodyPr/>
        <a:lstStyle/>
        <a:p>
          <a:endParaRPr lang="en-US"/>
        </a:p>
      </dgm:t>
    </dgm:pt>
    <dgm:pt modelId="{14C7F8B2-4F9A-4EF5-91DA-08F1C3B59A25}" type="pres">
      <dgm:prSet presAssocID="{CBEC1BFE-0D2C-480A-943B-1E40185D2590}" presName="sp" presStyleCnt="0"/>
      <dgm:spPr/>
      <dgm:t>
        <a:bodyPr/>
        <a:lstStyle/>
        <a:p>
          <a:endParaRPr lang="en-US"/>
        </a:p>
      </dgm:t>
    </dgm:pt>
    <dgm:pt modelId="{CA185CE6-3488-4DAC-A94E-2F8743640BDC}" type="pres">
      <dgm:prSet presAssocID="{726C8F22-2714-4F97-A0E6-204B554E4C0F}" presName="composite" presStyleCnt="0"/>
      <dgm:spPr/>
      <dgm:t>
        <a:bodyPr/>
        <a:lstStyle/>
        <a:p>
          <a:endParaRPr lang="en-US"/>
        </a:p>
      </dgm:t>
    </dgm:pt>
    <dgm:pt modelId="{2BC70089-EFFB-46A4-BCF2-C9F53BB5E9BF}" type="pres">
      <dgm:prSet presAssocID="{726C8F22-2714-4F97-A0E6-204B554E4C0F}" presName="parentText" presStyleLbl="alignNode1" presStyleIdx="2" presStyleCnt="3">
        <dgm:presLayoutVars>
          <dgm:chMax val="1"/>
          <dgm:bulletEnabled val="1"/>
        </dgm:presLayoutVars>
      </dgm:prSet>
      <dgm:spPr/>
      <dgm:t>
        <a:bodyPr/>
        <a:lstStyle/>
        <a:p>
          <a:endParaRPr lang="en-US"/>
        </a:p>
      </dgm:t>
    </dgm:pt>
    <dgm:pt modelId="{2FDB62E0-E044-47F1-A275-69147B5F182E}" type="pres">
      <dgm:prSet presAssocID="{726C8F22-2714-4F97-A0E6-204B554E4C0F}" presName="descendantText" presStyleLbl="alignAcc1" presStyleIdx="2" presStyleCnt="3">
        <dgm:presLayoutVars>
          <dgm:bulletEnabled val="1"/>
        </dgm:presLayoutVars>
      </dgm:prSet>
      <dgm:spPr/>
      <dgm:t>
        <a:bodyPr/>
        <a:lstStyle/>
        <a:p>
          <a:endParaRPr lang="en-US"/>
        </a:p>
      </dgm:t>
    </dgm:pt>
  </dgm:ptLst>
  <dgm:cxnLst>
    <dgm:cxn modelId="{24A5105C-59F5-43ED-A825-C37BCA560B26}" type="presOf" srcId="{BDFC1165-00EC-475A-A65A-6B7FDFEF74F3}" destId="{02C83A42-7971-4C08-85AD-416CD56BE741}" srcOrd="0" destOrd="1" presId="urn:microsoft.com/office/officeart/2005/8/layout/chevron2"/>
    <dgm:cxn modelId="{783D2C23-F2CF-46F3-AC74-D485D96F20F1}" type="presOf" srcId="{1F469949-5399-41DD-BC96-9C242AADBD57}" destId="{A6A9A253-34B6-4F2E-B0F7-5C7E404A6D4E}" srcOrd="0" destOrd="0" presId="urn:microsoft.com/office/officeart/2005/8/layout/chevron2"/>
    <dgm:cxn modelId="{637D947A-D007-4269-9EEF-B5B87C78708E}" type="presOf" srcId="{E50BF65B-4D90-4BF6-BD0F-B08EE48A80D4}" destId="{504BBD6F-3D01-4CC0-891D-10B2431C510C}" srcOrd="0" destOrd="0" presId="urn:microsoft.com/office/officeart/2005/8/layout/chevron2"/>
    <dgm:cxn modelId="{BD6A4926-CC58-4226-B404-DFCE87D789DF}" type="presOf" srcId="{29CF3F5E-F27C-4F66-AEE5-304E275E455E}" destId="{BF424034-3061-43D1-B48C-87B38627E255}" srcOrd="0" destOrd="1" presId="urn:microsoft.com/office/officeart/2005/8/layout/chevron2"/>
    <dgm:cxn modelId="{5E666D37-3A02-4A3C-872A-49A6E61B10F6}" type="presOf" srcId="{4EA34CD4-F644-471A-BD43-873A8BFD5B01}" destId="{2FDB62E0-E044-47F1-A275-69147B5F182E}" srcOrd="0" destOrd="0" presId="urn:microsoft.com/office/officeart/2005/8/layout/chevron2"/>
    <dgm:cxn modelId="{6C3ECBD7-23BB-4AEA-89F4-E37D4E6C39AD}" srcId="{1F469949-5399-41DD-BC96-9C242AADBD57}" destId="{4304C569-09A3-448B-820C-887AADF21A75}" srcOrd="0" destOrd="0" parTransId="{5BB96681-A629-4DE4-A85D-38EA1836018F}" sibTransId="{AD75FC9E-5EB3-423D-97A7-1A85E02D78D6}"/>
    <dgm:cxn modelId="{465C88AE-3109-4646-97E8-EE74558CD427}" srcId="{4304C569-09A3-448B-820C-887AADF21A75}" destId="{5F726285-1ADF-46CA-9CFE-90DB34BEB97E}" srcOrd="0" destOrd="0" parTransId="{3BB725CA-A3B4-407E-8FC2-AA69A0D81216}" sibTransId="{2B3752F4-9BDC-49E8-B794-9684BA01BA1A}"/>
    <dgm:cxn modelId="{2F142FBD-7239-4FB7-A2FF-61B0A209DBFB}" type="presOf" srcId="{726C8F22-2714-4F97-A0E6-204B554E4C0F}" destId="{2BC70089-EFFB-46A4-BCF2-C9F53BB5E9BF}" srcOrd="0" destOrd="0" presId="urn:microsoft.com/office/officeart/2005/8/layout/chevron2"/>
    <dgm:cxn modelId="{6D73E340-E5A1-42D0-A6D3-4BDB97FBF25D}" srcId="{E50BF65B-4D90-4BF6-BD0F-B08EE48A80D4}" destId="{BDFC1165-00EC-475A-A65A-6B7FDFEF74F3}" srcOrd="1" destOrd="0" parTransId="{700373D0-4EC6-4001-9F7A-65E94C17B951}" sibTransId="{F0F7D864-2281-4E88-AF4E-78642C80FA64}"/>
    <dgm:cxn modelId="{2AB6F9A8-EA9F-4C73-B24A-924FB5D05A7F}" type="presOf" srcId="{8035640F-F542-4EA4-A7CB-9F328CD3F9EE}" destId="{02C83A42-7971-4C08-85AD-416CD56BE741}" srcOrd="0" destOrd="0" presId="urn:microsoft.com/office/officeart/2005/8/layout/chevron2"/>
    <dgm:cxn modelId="{6AE38892-813E-4E49-AA33-598F131BAC27}" type="presOf" srcId="{4304C569-09A3-448B-820C-887AADF21A75}" destId="{16D18E8C-31CC-478D-91E1-7E780F52BCAE}" srcOrd="0" destOrd="0" presId="urn:microsoft.com/office/officeart/2005/8/layout/chevron2"/>
    <dgm:cxn modelId="{FE3C85BC-3E09-4C8E-BC1E-3D064AE5FE5C}" type="presOf" srcId="{5F726285-1ADF-46CA-9CFE-90DB34BEB97E}" destId="{BF424034-3061-43D1-B48C-87B38627E255}" srcOrd="0" destOrd="0" presId="urn:microsoft.com/office/officeart/2005/8/layout/chevron2"/>
    <dgm:cxn modelId="{D8C750AB-5BF5-43F3-A044-568A4AFC5BCD}" srcId="{E50BF65B-4D90-4BF6-BD0F-B08EE48A80D4}" destId="{8035640F-F542-4EA4-A7CB-9F328CD3F9EE}" srcOrd="0" destOrd="0" parTransId="{75A057E4-9230-4CFB-B453-57F6FD8DCDB9}" sibTransId="{D806A7AB-06A2-4E35-B3A7-57E2ED961CD5}"/>
    <dgm:cxn modelId="{AD875D98-18B7-4BE2-B294-F9AFC1CCFD31}" srcId="{726C8F22-2714-4F97-A0E6-204B554E4C0F}" destId="{622E95FE-4E2E-414C-8527-0253592A5F54}" srcOrd="1" destOrd="0" parTransId="{20509A78-719C-4471-BDF6-02ACDFA7C92D}" sibTransId="{33D2A636-3197-45DD-8C42-1378F91E0245}"/>
    <dgm:cxn modelId="{F2D2025D-1847-4023-9E9C-B740CC75792D}" srcId="{4304C569-09A3-448B-820C-887AADF21A75}" destId="{29CF3F5E-F27C-4F66-AEE5-304E275E455E}" srcOrd="1" destOrd="0" parTransId="{F0329D3C-149B-4FAA-A619-5FEE7BC2CD55}" sibTransId="{4E22C497-2254-4D8F-888C-5521DCC30F6B}"/>
    <dgm:cxn modelId="{32EC3DD0-F80F-4EE2-859F-EE0886232846}" srcId="{1F469949-5399-41DD-BC96-9C242AADBD57}" destId="{726C8F22-2714-4F97-A0E6-204B554E4C0F}" srcOrd="2" destOrd="0" parTransId="{7A310C27-8949-4B20-BF71-76284CD4AA4D}" sibTransId="{BC5C501F-0FDA-407D-AF75-C565F6269878}"/>
    <dgm:cxn modelId="{1EB5E8B7-883A-410B-965A-11A24EBC33E1}" srcId="{1F469949-5399-41DD-BC96-9C242AADBD57}" destId="{E50BF65B-4D90-4BF6-BD0F-B08EE48A80D4}" srcOrd="1" destOrd="0" parTransId="{A6111C57-01BD-421F-B35D-2E64939D2220}" sibTransId="{CBEC1BFE-0D2C-480A-943B-1E40185D2590}"/>
    <dgm:cxn modelId="{8CE091F4-9A89-4D40-A37C-6E6E28E0CE23}" srcId="{726C8F22-2714-4F97-A0E6-204B554E4C0F}" destId="{4EA34CD4-F644-471A-BD43-873A8BFD5B01}" srcOrd="0" destOrd="0" parTransId="{8C2A805F-E094-44D1-85F4-9063829397B6}" sibTransId="{FB53C615-7A17-42CC-8890-E0A44310DF5D}"/>
    <dgm:cxn modelId="{90630546-545A-4861-B68A-EB0E0B658EAB}" type="presOf" srcId="{622E95FE-4E2E-414C-8527-0253592A5F54}" destId="{2FDB62E0-E044-47F1-A275-69147B5F182E}" srcOrd="0" destOrd="1" presId="urn:microsoft.com/office/officeart/2005/8/layout/chevron2"/>
    <dgm:cxn modelId="{3D37803A-3125-43F3-9135-05C49146E45A}" type="presParOf" srcId="{A6A9A253-34B6-4F2E-B0F7-5C7E404A6D4E}" destId="{1A0CE414-EB68-4314-B03A-760C0BEAA95F}" srcOrd="0" destOrd="0" presId="urn:microsoft.com/office/officeart/2005/8/layout/chevron2"/>
    <dgm:cxn modelId="{7662C4FE-E890-4405-B963-A83FDA78F6BB}" type="presParOf" srcId="{1A0CE414-EB68-4314-B03A-760C0BEAA95F}" destId="{16D18E8C-31CC-478D-91E1-7E780F52BCAE}" srcOrd="0" destOrd="0" presId="urn:microsoft.com/office/officeart/2005/8/layout/chevron2"/>
    <dgm:cxn modelId="{177AA7D7-B96E-4A3F-8F1A-497D7DF11531}" type="presParOf" srcId="{1A0CE414-EB68-4314-B03A-760C0BEAA95F}" destId="{BF424034-3061-43D1-B48C-87B38627E255}" srcOrd="1" destOrd="0" presId="urn:microsoft.com/office/officeart/2005/8/layout/chevron2"/>
    <dgm:cxn modelId="{94ADB5EB-6664-43B1-9A9E-C6619A5AAE7B}" type="presParOf" srcId="{A6A9A253-34B6-4F2E-B0F7-5C7E404A6D4E}" destId="{B352DADF-7008-4B7B-AA6A-1928C667BA63}" srcOrd="1" destOrd="0" presId="urn:microsoft.com/office/officeart/2005/8/layout/chevron2"/>
    <dgm:cxn modelId="{D2099227-71B3-4356-B532-6CFD4B7DD0C6}" type="presParOf" srcId="{A6A9A253-34B6-4F2E-B0F7-5C7E404A6D4E}" destId="{71B5E7F9-1C1D-4BB9-9A70-0691D6565790}" srcOrd="2" destOrd="0" presId="urn:microsoft.com/office/officeart/2005/8/layout/chevron2"/>
    <dgm:cxn modelId="{8710F489-055A-4179-A698-0F670EB4D9D9}" type="presParOf" srcId="{71B5E7F9-1C1D-4BB9-9A70-0691D6565790}" destId="{504BBD6F-3D01-4CC0-891D-10B2431C510C}" srcOrd="0" destOrd="0" presId="urn:microsoft.com/office/officeart/2005/8/layout/chevron2"/>
    <dgm:cxn modelId="{DAEE9F9B-DEF1-4C17-89EB-50B0BF4B49D5}" type="presParOf" srcId="{71B5E7F9-1C1D-4BB9-9A70-0691D6565790}" destId="{02C83A42-7971-4C08-85AD-416CD56BE741}" srcOrd="1" destOrd="0" presId="urn:microsoft.com/office/officeart/2005/8/layout/chevron2"/>
    <dgm:cxn modelId="{217E3F59-AF6C-46ED-985C-58FD5A31FF81}" type="presParOf" srcId="{A6A9A253-34B6-4F2E-B0F7-5C7E404A6D4E}" destId="{14C7F8B2-4F9A-4EF5-91DA-08F1C3B59A25}" srcOrd="3" destOrd="0" presId="urn:microsoft.com/office/officeart/2005/8/layout/chevron2"/>
    <dgm:cxn modelId="{B6EB5EE1-3108-417F-9997-7A3CA342F419}" type="presParOf" srcId="{A6A9A253-34B6-4F2E-B0F7-5C7E404A6D4E}" destId="{CA185CE6-3488-4DAC-A94E-2F8743640BDC}" srcOrd="4" destOrd="0" presId="urn:microsoft.com/office/officeart/2005/8/layout/chevron2"/>
    <dgm:cxn modelId="{0581589D-FABE-423F-847E-335EC92F5A89}" type="presParOf" srcId="{CA185CE6-3488-4DAC-A94E-2F8743640BDC}" destId="{2BC70089-EFFB-46A4-BCF2-C9F53BB5E9BF}" srcOrd="0" destOrd="0" presId="urn:microsoft.com/office/officeart/2005/8/layout/chevron2"/>
    <dgm:cxn modelId="{88F70AB7-A984-4F34-8CF8-0E1224765E54}" type="presParOf" srcId="{CA185CE6-3488-4DAC-A94E-2F8743640BDC}" destId="{2FDB62E0-E044-47F1-A275-69147B5F182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3A0E18-3E73-4BF9-A4EF-53E44FE63688}" type="doc">
      <dgm:prSet loTypeId="urn:microsoft.com/office/officeart/2005/8/layout/pyramid3" loCatId="pyramid" qsTypeId="urn:microsoft.com/office/officeart/2005/8/quickstyle/simple1" qsCatId="simple" csTypeId="urn:microsoft.com/office/officeart/2005/8/colors/accent1_2" csCatId="accent1" phldr="1"/>
      <dgm:spPr/>
    </dgm:pt>
    <dgm:pt modelId="{509A6B2E-D628-41E7-9AF0-5AA072E9B9F8}">
      <dgm:prSet phldrT="[Text]" custT="1"/>
      <dgm:spPr>
        <a:solidFill>
          <a:schemeClr val="bg2"/>
        </a:solidFill>
      </dgm:spPr>
      <dgm:t>
        <a:bodyPr/>
        <a:lstStyle/>
        <a:p>
          <a:r>
            <a:rPr lang="en-GB" sz="1600" dirty="0" smtClean="0">
              <a:latin typeface="Trebuchet MS" panose="020B0603020202020204" pitchFamily="34" charset="0"/>
            </a:rPr>
            <a:t>Number of Applications</a:t>
          </a:r>
        </a:p>
        <a:p>
          <a:r>
            <a:rPr lang="en-GB" sz="1600" b="1" dirty="0" smtClean="0">
              <a:latin typeface="Trebuchet MS" panose="020B0603020202020204" pitchFamily="34" charset="0"/>
            </a:rPr>
            <a:t>7,693</a:t>
          </a:r>
          <a:endParaRPr lang="en-GB" sz="1600" b="1" dirty="0">
            <a:latin typeface="Trebuchet MS" panose="020B0603020202020204" pitchFamily="34" charset="0"/>
          </a:endParaRPr>
        </a:p>
      </dgm:t>
    </dgm:pt>
    <dgm:pt modelId="{77F5F9DB-3589-4D1F-B45D-8BBB53AC6AB5}" type="parTrans" cxnId="{78527AC5-685A-47FD-A749-08DA4F8B0372}">
      <dgm:prSet/>
      <dgm:spPr/>
      <dgm:t>
        <a:bodyPr/>
        <a:lstStyle/>
        <a:p>
          <a:endParaRPr lang="en-GB"/>
        </a:p>
      </dgm:t>
    </dgm:pt>
    <dgm:pt modelId="{192E06F5-DF42-476D-8A86-D5E89577A200}" type="sibTrans" cxnId="{78527AC5-685A-47FD-A749-08DA4F8B0372}">
      <dgm:prSet/>
      <dgm:spPr/>
      <dgm:t>
        <a:bodyPr/>
        <a:lstStyle/>
        <a:p>
          <a:endParaRPr lang="en-GB"/>
        </a:p>
      </dgm:t>
    </dgm:pt>
    <dgm:pt modelId="{6D38514B-5C41-4467-9031-A4A6A31B1E0D}">
      <dgm:prSet phldrT="[Text]" custT="1"/>
      <dgm:spPr>
        <a:solidFill>
          <a:schemeClr val="bg2">
            <a:lumMod val="60000"/>
            <a:lumOff val="40000"/>
          </a:schemeClr>
        </a:solidFill>
      </dgm:spPr>
      <dgm:t>
        <a:bodyPr/>
        <a:lstStyle/>
        <a:p>
          <a:r>
            <a:rPr lang="en-GB" sz="1600" dirty="0" smtClean="0">
              <a:latin typeface="Trebuchet MS" panose="020B0603020202020204" pitchFamily="34" charset="0"/>
            </a:rPr>
            <a:t>Candidates seen at Assessment Centre</a:t>
          </a:r>
        </a:p>
        <a:p>
          <a:r>
            <a:rPr lang="en-GB" sz="1600" b="1" dirty="0" smtClean="0">
              <a:latin typeface="Trebuchet MS" panose="020B0603020202020204" pitchFamily="34" charset="0"/>
            </a:rPr>
            <a:t>3,674</a:t>
          </a:r>
          <a:endParaRPr lang="en-GB" sz="1600" b="1" dirty="0">
            <a:latin typeface="Trebuchet MS" panose="020B0603020202020204" pitchFamily="34" charset="0"/>
          </a:endParaRPr>
        </a:p>
      </dgm:t>
    </dgm:pt>
    <dgm:pt modelId="{EB6298D2-5056-4777-AB6D-4BDC82CDBF2A}" type="parTrans" cxnId="{AB3023B2-76EA-4279-8A8C-0F35D8D1DFC3}">
      <dgm:prSet/>
      <dgm:spPr/>
      <dgm:t>
        <a:bodyPr/>
        <a:lstStyle/>
        <a:p>
          <a:endParaRPr lang="en-GB"/>
        </a:p>
      </dgm:t>
    </dgm:pt>
    <dgm:pt modelId="{E488DD8B-1C2E-4E8A-9C45-E07620D72AD0}" type="sibTrans" cxnId="{AB3023B2-76EA-4279-8A8C-0F35D8D1DFC3}">
      <dgm:prSet/>
      <dgm:spPr/>
      <dgm:t>
        <a:bodyPr/>
        <a:lstStyle/>
        <a:p>
          <a:endParaRPr lang="en-GB"/>
        </a:p>
      </dgm:t>
    </dgm:pt>
    <dgm:pt modelId="{1A309154-4FAA-4D16-86FA-1580DB4F73CB}">
      <dgm:prSet custT="1"/>
      <dgm:spPr>
        <a:solidFill>
          <a:schemeClr val="tx2">
            <a:lumMod val="10000"/>
            <a:lumOff val="90000"/>
          </a:schemeClr>
        </a:solidFill>
      </dgm:spPr>
      <dgm:t>
        <a:bodyPr/>
        <a:lstStyle/>
        <a:p>
          <a:pPr>
            <a:lnSpc>
              <a:spcPct val="90000"/>
            </a:lnSpc>
            <a:spcAft>
              <a:spcPts val="300"/>
            </a:spcAft>
          </a:pPr>
          <a:r>
            <a:rPr lang="en-GB" sz="1600" dirty="0" smtClean="0">
              <a:latin typeface="Trebuchet MS" panose="020B0603020202020204" pitchFamily="34" charset="0"/>
            </a:rPr>
            <a:t>2015 </a:t>
          </a:r>
          <a:r>
            <a:rPr lang="en-GB" sz="1600" dirty="0" smtClean="0">
              <a:latin typeface="Trebuchet MS" panose="020B0603020202020204" pitchFamily="34" charset="0"/>
            </a:rPr>
            <a:t>cohort</a:t>
          </a:r>
        </a:p>
        <a:p>
          <a:pPr>
            <a:lnSpc>
              <a:spcPct val="90000"/>
            </a:lnSpc>
            <a:spcAft>
              <a:spcPct val="35000"/>
            </a:spcAft>
          </a:pPr>
          <a:r>
            <a:rPr lang="en-GB" sz="1600" b="1" dirty="0" smtClean="0">
              <a:latin typeface="Trebuchet MS" panose="020B0603020202020204" pitchFamily="34" charset="0"/>
            </a:rPr>
            <a:t>1,685</a:t>
          </a:r>
          <a:endParaRPr lang="en-GB" sz="1600" b="1" dirty="0">
            <a:latin typeface="Trebuchet MS" panose="020B0603020202020204" pitchFamily="34" charset="0"/>
          </a:endParaRPr>
        </a:p>
      </dgm:t>
    </dgm:pt>
    <dgm:pt modelId="{689A1F6C-F88F-48D7-A121-1CBCB944F4D2}" type="parTrans" cxnId="{9ADAE19F-5351-4949-B45E-9E80E04617E7}">
      <dgm:prSet/>
      <dgm:spPr/>
      <dgm:t>
        <a:bodyPr/>
        <a:lstStyle/>
        <a:p>
          <a:endParaRPr lang="en-GB"/>
        </a:p>
      </dgm:t>
    </dgm:pt>
    <dgm:pt modelId="{643EA0B0-946A-4BE6-9311-008656886B80}" type="sibTrans" cxnId="{9ADAE19F-5351-4949-B45E-9E80E04617E7}">
      <dgm:prSet/>
      <dgm:spPr/>
      <dgm:t>
        <a:bodyPr/>
        <a:lstStyle/>
        <a:p>
          <a:endParaRPr lang="en-GB"/>
        </a:p>
      </dgm:t>
    </dgm:pt>
    <dgm:pt modelId="{DF8CCE4B-AA01-4D5A-ACDA-DD63AF00E725}">
      <dgm:prSet custT="1"/>
      <dgm:spPr>
        <a:solidFill>
          <a:schemeClr val="bg2">
            <a:lumMod val="20000"/>
            <a:lumOff val="80000"/>
          </a:schemeClr>
        </a:solidFill>
      </dgm:spPr>
      <dgm:t>
        <a:bodyPr/>
        <a:lstStyle/>
        <a:p>
          <a:r>
            <a:rPr lang="en-GB" sz="1600" dirty="0" smtClean="0">
              <a:latin typeface="Trebuchet MS" panose="020B0603020202020204" pitchFamily="34" charset="0"/>
            </a:rPr>
            <a:t>Number of fresh offers</a:t>
          </a:r>
        </a:p>
        <a:p>
          <a:r>
            <a:rPr lang="en-GB" sz="1600" b="1" dirty="0" smtClean="0">
              <a:latin typeface="Trebuchet MS" panose="020B0603020202020204" pitchFamily="34" charset="0"/>
            </a:rPr>
            <a:t>2,240</a:t>
          </a:r>
          <a:endParaRPr lang="en-GB" sz="1600" b="1" dirty="0">
            <a:latin typeface="Trebuchet MS" panose="020B0603020202020204" pitchFamily="34" charset="0"/>
          </a:endParaRPr>
        </a:p>
      </dgm:t>
    </dgm:pt>
    <dgm:pt modelId="{406478AF-1E07-452F-9758-570B27BB1488}" type="parTrans" cxnId="{E09EB7DD-7883-4720-BF04-ADDDA706BAA0}">
      <dgm:prSet/>
      <dgm:spPr/>
      <dgm:t>
        <a:bodyPr/>
        <a:lstStyle/>
        <a:p>
          <a:endParaRPr lang="en-GB"/>
        </a:p>
      </dgm:t>
    </dgm:pt>
    <dgm:pt modelId="{418D7AC3-F202-41DF-951A-0A6FD30BE959}" type="sibTrans" cxnId="{E09EB7DD-7883-4720-BF04-ADDDA706BAA0}">
      <dgm:prSet/>
      <dgm:spPr/>
      <dgm:t>
        <a:bodyPr/>
        <a:lstStyle/>
        <a:p>
          <a:endParaRPr lang="en-GB"/>
        </a:p>
      </dgm:t>
    </dgm:pt>
    <dgm:pt modelId="{201DBD00-2CC8-470E-A147-32A5B1BFAE10}">
      <dgm:prSet custT="1"/>
      <dgm:spPr>
        <a:solidFill>
          <a:schemeClr val="bg2">
            <a:lumMod val="40000"/>
            <a:lumOff val="60000"/>
          </a:schemeClr>
        </a:solidFill>
      </dgm:spPr>
      <dgm:t>
        <a:bodyPr/>
        <a:lstStyle/>
        <a:p>
          <a:r>
            <a:rPr lang="en-GB" sz="1600" dirty="0" smtClean="0">
              <a:latin typeface="Trebuchet MS" panose="020B0603020202020204" pitchFamily="34" charset="0"/>
            </a:rPr>
            <a:t>Assessment Centres run</a:t>
          </a:r>
        </a:p>
        <a:p>
          <a:r>
            <a:rPr lang="en-GB" sz="1600" b="1" dirty="0" smtClean="0">
              <a:latin typeface="Trebuchet MS" panose="020B0603020202020204" pitchFamily="34" charset="0"/>
            </a:rPr>
            <a:t>184</a:t>
          </a:r>
          <a:endParaRPr lang="en-GB" sz="1600" b="1" dirty="0">
            <a:latin typeface="Trebuchet MS" panose="020B0603020202020204" pitchFamily="34" charset="0"/>
          </a:endParaRPr>
        </a:p>
      </dgm:t>
    </dgm:pt>
    <dgm:pt modelId="{7EB5B873-CB4C-47CD-B0DC-1543F3B42360}" type="parTrans" cxnId="{15243FE9-8859-447A-BB01-CE5C4AA02B59}">
      <dgm:prSet/>
      <dgm:spPr/>
      <dgm:t>
        <a:bodyPr/>
        <a:lstStyle/>
        <a:p>
          <a:endParaRPr lang="en-GB"/>
        </a:p>
      </dgm:t>
    </dgm:pt>
    <dgm:pt modelId="{21B744DD-7338-4EDB-933E-B0D30A997B7B}" type="sibTrans" cxnId="{15243FE9-8859-447A-BB01-CE5C4AA02B59}">
      <dgm:prSet/>
      <dgm:spPr/>
      <dgm:t>
        <a:bodyPr/>
        <a:lstStyle/>
        <a:p>
          <a:endParaRPr lang="en-GB"/>
        </a:p>
      </dgm:t>
    </dgm:pt>
    <dgm:pt modelId="{9980D345-B0DD-47D8-AB3F-7AADDBE53DC9}" type="pres">
      <dgm:prSet presAssocID="{473A0E18-3E73-4BF9-A4EF-53E44FE63688}" presName="Name0" presStyleCnt="0">
        <dgm:presLayoutVars>
          <dgm:dir/>
          <dgm:animLvl val="lvl"/>
          <dgm:resizeHandles val="exact"/>
        </dgm:presLayoutVars>
      </dgm:prSet>
      <dgm:spPr/>
    </dgm:pt>
    <dgm:pt modelId="{EA81A6EC-A809-4614-96D1-7EC0836EBD38}" type="pres">
      <dgm:prSet presAssocID="{509A6B2E-D628-41E7-9AF0-5AA072E9B9F8}" presName="Name8" presStyleCnt="0"/>
      <dgm:spPr/>
    </dgm:pt>
    <dgm:pt modelId="{A23ADB32-9B30-45B4-8652-59375F771330}" type="pres">
      <dgm:prSet presAssocID="{509A6B2E-D628-41E7-9AF0-5AA072E9B9F8}" presName="level" presStyleLbl="node1" presStyleIdx="0" presStyleCnt="5" custScaleX="99224" custLinFactNeighborX="388" custLinFactNeighborY="6139">
        <dgm:presLayoutVars>
          <dgm:chMax val="1"/>
          <dgm:bulletEnabled val="1"/>
        </dgm:presLayoutVars>
      </dgm:prSet>
      <dgm:spPr/>
      <dgm:t>
        <a:bodyPr/>
        <a:lstStyle/>
        <a:p>
          <a:endParaRPr lang="en-GB"/>
        </a:p>
      </dgm:t>
    </dgm:pt>
    <dgm:pt modelId="{2B0B0673-6542-4145-BCBF-77E564F2848D}" type="pres">
      <dgm:prSet presAssocID="{509A6B2E-D628-41E7-9AF0-5AA072E9B9F8}" presName="levelTx" presStyleLbl="revTx" presStyleIdx="0" presStyleCnt="0">
        <dgm:presLayoutVars>
          <dgm:chMax val="1"/>
          <dgm:bulletEnabled val="1"/>
        </dgm:presLayoutVars>
      </dgm:prSet>
      <dgm:spPr/>
      <dgm:t>
        <a:bodyPr/>
        <a:lstStyle/>
        <a:p>
          <a:endParaRPr lang="en-GB"/>
        </a:p>
      </dgm:t>
    </dgm:pt>
    <dgm:pt modelId="{F0284C22-AB55-4807-A39B-EE60F2AEEE80}" type="pres">
      <dgm:prSet presAssocID="{6D38514B-5C41-4467-9031-A4A6A31B1E0D}" presName="Name8" presStyleCnt="0"/>
      <dgm:spPr/>
    </dgm:pt>
    <dgm:pt modelId="{6BD1A967-FC5F-40F9-A336-3CF13486CDF1}" type="pres">
      <dgm:prSet presAssocID="{6D38514B-5C41-4467-9031-A4A6A31B1E0D}" presName="level" presStyleLbl="node1" presStyleIdx="1" presStyleCnt="5" custScaleX="103358">
        <dgm:presLayoutVars>
          <dgm:chMax val="1"/>
          <dgm:bulletEnabled val="1"/>
        </dgm:presLayoutVars>
      </dgm:prSet>
      <dgm:spPr/>
      <dgm:t>
        <a:bodyPr/>
        <a:lstStyle/>
        <a:p>
          <a:endParaRPr lang="en-GB"/>
        </a:p>
      </dgm:t>
    </dgm:pt>
    <dgm:pt modelId="{0C1462C9-C189-4698-B1BF-602EB302EBDF}" type="pres">
      <dgm:prSet presAssocID="{6D38514B-5C41-4467-9031-A4A6A31B1E0D}" presName="levelTx" presStyleLbl="revTx" presStyleIdx="0" presStyleCnt="0">
        <dgm:presLayoutVars>
          <dgm:chMax val="1"/>
          <dgm:bulletEnabled val="1"/>
        </dgm:presLayoutVars>
      </dgm:prSet>
      <dgm:spPr/>
      <dgm:t>
        <a:bodyPr/>
        <a:lstStyle/>
        <a:p>
          <a:endParaRPr lang="en-GB"/>
        </a:p>
      </dgm:t>
    </dgm:pt>
    <dgm:pt modelId="{80F6B211-DB00-4750-960C-CAEE90ADBAA1}" type="pres">
      <dgm:prSet presAssocID="{201DBD00-2CC8-470E-A147-32A5B1BFAE10}" presName="Name8" presStyleCnt="0"/>
      <dgm:spPr/>
    </dgm:pt>
    <dgm:pt modelId="{DEBD62C5-6C8D-416C-8E21-BFBFFED0C3AC}" type="pres">
      <dgm:prSet presAssocID="{201DBD00-2CC8-470E-A147-32A5B1BFAE10}" presName="level" presStyleLbl="node1" presStyleIdx="2" presStyleCnt="5" custScaleX="110248">
        <dgm:presLayoutVars>
          <dgm:chMax val="1"/>
          <dgm:bulletEnabled val="1"/>
        </dgm:presLayoutVars>
      </dgm:prSet>
      <dgm:spPr/>
      <dgm:t>
        <a:bodyPr/>
        <a:lstStyle/>
        <a:p>
          <a:endParaRPr lang="en-GB"/>
        </a:p>
      </dgm:t>
    </dgm:pt>
    <dgm:pt modelId="{833410A8-4930-4B86-B218-BF669EF4C4CF}" type="pres">
      <dgm:prSet presAssocID="{201DBD00-2CC8-470E-A147-32A5B1BFAE10}" presName="levelTx" presStyleLbl="revTx" presStyleIdx="0" presStyleCnt="0">
        <dgm:presLayoutVars>
          <dgm:chMax val="1"/>
          <dgm:bulletEnabled val="1"/>
        </dgm:presLayoutVars>
      </dgm:prSet>
      <dgm:spPr/>
      <dgm:t>
        <a:bodyPr/>
        <a:lstStyle/>
        <a:p>
          <a:endParaRPr lang="en-GB"/>
        </a:p>
      </dgm:t>
    </dgm:pt>
    <dgm:pt modelId="{90E06AD4-DD01-4640-9E02-3A22BF0916CA}" type="pres">
      <dgm:prSet presAssocID="{DF8CCE4B-AA01-4D5A-ACDA-DD63AF00E725}" presName="Name8" presStyleCnt="0"/>
      <dgm:spPr/>
    </dgm:pt>
    <dgm:pt modelId="{AB335D25-95C1-4B4A-94E1-0A5D8C53164E}" type="pres">
      <dgm:prSet presAssocID="{DF8CCE4B-AA01-4D5A-ACDA-DD63AF00E725}" presName="level" presStyleLbl="node1" presStyleIdx="3" presStyleCnt="5" custScaleX="124030">
        <dgm:presLayoutVars>
          <dgm:chMax val="1"/>
          <dgm:bulletEnabled val="1"/>
        </dgm:presLayoutVars>
      </dgm:prSet>
      <dgm:spPr/>
      <dgm:t>
        <a:bodyPr/>
        <a:lstStyle/>
        <a:p>
          <a:endParaRPr lang="en-GB"/>
        </a:p>
      </dgm:t>
    </dgm:pt>
    <dgm:pt modelId="{109F8410-0595-403A-B3B0-1FFFA6B611D2}" type="pres">
      <dgm:prSet presAssocID="{DF8CCE4B-AA01-4D5A-ACDA-DD63AF00E725}" presName="levelTx" presStyleLbl="revTx" presStyleIdx="0" presStyleCnt="0">
        <dgm:presLayoutVars>
          <dgm:chMax val="1"/>
          <dgm:bulletEnabled val="1"/>
        </dgm:presLayoutVars>
      </dgm:prSet>
      <dgm:spPr/>
      <dgm:t>
        <a:bodyPr/>
        <a:lstStyle/>
        <a:p>
          <a:endParaRPr lang="en-GB"/>
        </a:p>
      </dgm:t>
    </dgm:pt>
    <dgm:pt modelId="{3A520C43-7185-41A1-825E-15848940AF37}" type="pres">
      <dgm:prSet presAssocID="{1A309154-4FAA-4D16-86FA-1580DB4F73CB}" presName="Name8" presStyleCnt="0"/>
      <dgm:spPr/>
    </dgm:pt>
    <dgm:pt modelId="{96DB16FD-7DC7-4DD5-BBFA-2A5AD62D5A9D}" type="pres">
      <dgm:prSet presAssocID="{1A309154-4FAA-4D16-86FA-1580DB4F73CB}" presName="level" presStyleLbl="node1" presStyleIdx="4" presStyleCnt="5" custScaleX="161306">
        <dgm:presLayoutVars>
          <dgm:chMax val="1"/>
          <dgm:bulletEnabled val="1"/>
        </dgm:presLayoutVars>
      </dgm:prSet>
      <dgm:spPr/>
      <dgm:t>
        <a:bodyPr/>
        <a:lstStyle/>
        <a:p>
          <a:endParaRPr lang="en-GB"/>
        </a:p>
      </dgm:t>
    </dgm:pt>
    <dgm:pt modelId="{7E63573D-C7D0-4EE1-8176-74269A59AC34}" type="pres">
      <dgm:prSet presAssocID="{1A309154-4FAA-4D16-86FA-1580DB4F73CB}" presName="levelTx" presStyleLbl="revTx" presStyleIdx="0" presStyleCnt="0">
        <dgm:presLayoutVars>
          <dgm:chMax val="1"/>
          <dgm:bulletEnabled val="1"/>
        </dgm:presLayoutVars>
      </dgm:prSet>
      <dgm:spPr/>
      <dgm:t>
        <a:bodyPr/>
        <a:lstStyle/>
        <a:p>
          <a:endParaRPr lang="en-GB"/>
        </a:p>
      </dgm:t>
    </dgm:pt>
  </dgm:ptLst>
  <dgm:cxnLst>
    <dgm:cxn modelId="{6E629058-5D65-4F07-AD93-2730E5B4ED03}" type="presOf" srcId="{DF8CCE4B-AA01-4D5A-ACDA-DD63AF00E725}" destId="{109F8410-0595-403A-B3B0-1FFFA6B611D2}" srcOrd="1" destOrd="0" presId="urn:microsoft.com/office/officeart/2005/8/layout/pyramid3"/>
    <dgm:cxn modelId="{35F24D2D-15BA-4D2C-A235-7C03DAF8C3BA}" type="presOf" srcId="{509A6B2E-D628-41E7-9AF0-5AA072E9B9F8}" destId="{A23ADB32-9B30-45B4-8652-59375F771330}" srcOrd="0" destOrd="0" presId="urn:microsoft.com/office/officeart/2005/8/layout/pyramid3"/>
    <dgm:cxn modelId="{A6069842-6591-4A28-9C3B-EDE4FAC43A99}" type="presOf" srcId="{201DBD00-2CC8-470E-A147-32A5B1BFAE10}" destId="{DEBD62C5-6C8D-416C-8E21-BFBFFED0C3AC}" srcOrd="0" destOrd="0" presId="urn:microsoft.com/office/officeart/2005/8/layout/pyramid3"/>
    <dgm:cxn modelId="{AB3023B2-76EA-4279-8A8C-0F35D8D1DFC3}" srcId="{473A0E18-3E73-4BF9-A4EF-53E44FE63688}" destId="{6D38514B-5C41-4467-9031-A4A6A31B1E0D}" srcOrd="1" destOrd="0" parTransId="{EB6298D2-5056-4777-AB6D-4BDC82CDBF2A}" sibTransId="{E488DD8B-1C2E-4E8A-9C45-E07620D72AD0}"/>
    <dgm:cxn modelId="{78527AC5-685A-47FD-A749-08DA4F8B0372}" srcId="{473A0E18-3E73-4BF9-A4EF-53E44FE63688}" destId="{509A6B2E-D628-41E7-9AF0-5AA072E9B9F8}" srcOrd="0" destOrd="0" parTransId="{77F5F9DB-3589-4D1F-B45D-8BBB53AC6AB5}" sibTransId="{192E06F5-DF42-476D-8A86-D5E89577A200}"/>
    <dgm:cxn modelId="{99DB67E1-5DF5-489F-949C-926DBF44D055}" type="presOf" srcId="{509A6B2E-D628-41E7-9AF0-5AA072E9B9F8}" destId="{2B0B0673-6542-4145-BCBF-77E564F2848D}" srcOrd="1" destOrd="0" presId="urn:microsoft.com/office/officeart/2005/8/layout/pyramid3"/>
    <dgm:cxn modelId="{8170A3F0-792E-4D59-8439-28E60AEA1941}" type="presOf" srcId="{DF8CCE4B-AA01-4D5A-ACDA-DD63AF00E725}" destId="{AB335D25-95C1-4B4A-94E1-0A5D8C53164E}" srcOrd="0" destOrd="0" presId="urn:microsoft.com/office/officeart/2005/8/layout/pyramid3"/>
    <dgm:cxn modelId="{33963BA1-5E34-4964-A39C-76F3E07BBDF7}" type="presOf" srcId="{6D38514B-5C41-4467-9031-A4A6A31B1E0D}" destId="{6BD1A967-FC5F-40F9-A336-3CF13486CDF1}" srcOrd="0" destOrd="0" presId="urn:microsoft.com/office/officeart/2005/8/layout/pyramid3"/>
    <dgm:cxn modelId="{55D2B07F-B99A-46A9-BC7A-66F7BE343876}" type="presOf" srcId="{6D38514B-5C41-4467-9031-A4A6A31B1E0D}" destId="{0C1462C9-C189-4698-B1BF-602EB302EBDF}" srcOrd="1" destOrd="0" presId="urn:microsoft.com/office/officeart/2005/8/layout/pyramid3"/>
    <dgm:cxn modelId="{8F8E595B-6A18-4F6F-B234-ACF44A958938}" type="presOf" srcId="{1A309154-4FAA-4D16-86FA-1580DB4F73CB}" destId="{7E63573D-C7D0-4EE1-8176-74269A59AC34}" srcOrd="1" destOrd="0" presId="urn:microsoft.com/office/officeart/2005/8/layout/pyramid3"/>
    <dgm:cxn modelId="{06E57627-0077-4B77-903D-67C18C8AE276}" type="presOf" srcId="{201DBD00-2CC8-470E-A147-32A5B1BFAE10}" destId="{833410A8-4930-4B86-B218-BF669EF4C4CF}" srcOrd="1" destOrd="0" presId="urn:microsoft.com/office/officeart/2005/8/layout/pyramid3"/>
    <dgm:cxn modelId="{E09EB7DD-7883-4720-BF04-ADDDA706BAA0}" srcId="{473A0E18-3E73-4BF9-A4EF-53E44FE63688}" destId="{DF8CCE4B-AA01-4D5A-ACDA-DD63AF00E725}" srcOrd="3" destOrd="0" parTransId="{406478AF-1E07-452F-9758-570B27BB1488}" sibTransId="{418D7AC3-F202-41DF-951A-0A6FD30BE959}"/>
    <dgm:cxn modelId="{9FA29609-77AC-4B91-8344-2B1E8D0F4AB4}" type="presOf" srcId="{1A309154-4FAA-4D16-86FA-1580DB4F73CB}" destId="{96DB16FD-7DC7-4DD5-BBFA-2A5AD62D5A9D}" srcOrd="0" destOrd="0" presId="urn:microsoft.com/office/officeart/2005/8/layout/pyramid3"/>
    <dgm:cxn modelId="{A0153DEA-EB1B-4024-88C4-7F12AE255A53}" type="presOf" srcId="{473A0E18-3E73-4BF9-A4EF-53E44FE63688}" destId="{9980D345-B0DD-47D8-AB3F-7AADDBE53DC9}" srcOrd="0" destOrd="0" presId="urn:microsoft.com/office/officeart/2005/8/layout/pyramid3"/>
    <dgm:cxn modelId="{9ADAE19F-5351-4949-B45E-9E80E04617E7}" srcId="{473A0E18-3E73-4BF9-A4EF-53E44FE63688}" destId="{1A309154-4FAA-4D16-86FA-1580DB4F73CB}" srcOrd="4" destOrd="0" parTransId="{689A1F6C-F88F-48D7-A121-1CBCB944F4D2}" sibTransId="{643EA0B0-946A-4BE6-9311-008656886B80}"/>
    <dgm:cxn modelId="{15243FE9-8859-447A-BB01-CE5C4AA02B59}" srcId="{473A0E18-3E73-4BF9-A4EF-53E44FE63688}" destId="{201DBD00-2CC8-470E-A147-32A5B1BFAE10}" srcOrd="2" destOrd="0" parTransId="{7EB5B873-CB4C-47CD-B0DC-1543F3B42360}" sibTransId="{21B744DD-7338-4EDB-933E-B0D30A997B7B}"/>
    <dgm:cxn modelId="{68CE1E40-74FC-4762-95FB-17CC3D36EDCE}" type="presParOf" srcId="{9980D345-B0DD-47D8-AB3F-7AADDBE53DC9}" destId="{EA81A6EC-A809-4614-96D1-7EC0836EBD38}" srcOrd="0" destOrd="0" presId="urn:microsoft.com/office/officeart/2005/8/layout/pyramid3"/>
    <dgm:cxn modelId="{41830503-D9BF-47F2-AAF6-432486478039}" type="presParOf" srcId="{EA81A6EC-A809-4614-96D1-7EC0836EBD38}" destId="{A23ADB32-9B30-45B4-8652-59375F771330}" srcOrd="0" destOrd="0" presId="urn:microsoft.com/office/officeart/2005/8/layout/pyramid3"/>
    <dgm:cxn modelId="{F0312BE1-EAC4-4819-BDF1-809F27353211}" type="presParOf" srcId="{EA81A6EC-A809-4614-96D1-7EC0836EBD38}" destId="{2B0B0673-6542-4145-BCBF-77E564F2848D}" srcOrd="1" destOrd="0" presId="urn:microsoft.com/office/officeart/2005/8/layout/pyramid3"/>
    <dgm:cxn modelId="{7D683749-1294-4F4E-809F-A1CC6AA9EAF9}" type="presParOf" srcId="{9980D345-B0DD-47D8-AB3F-7AADDBE53DC9}" destId="{F0284C22-AB55-4807-A39B-EE60F2AEEE80}" srcOrd="1" destOrd="0" presId="urn:microsoft.com/office/officeart/2005/8/layout/pyramid3"/>
    <dgm:cxn modelId="{3F5BA3C9-9B63-4D51-9779-5F0B5742488E}" type="presParOf" srcId="{F0284C22-AB55-4807-A39B-EE60F2AEEE80}" destId="{6BD1A967-FC5F-40F9-A336-3CF13486CDF1}" srcOrd="0" destOrd="0" presId="urn:microsoft.com/office/officeart/2005/8/layout/pyramid3"/>
    <dgm:cxn modelId="{0321AD9A-30DC-4513-A259-ADAE8104B188}" type="presParOf" srcId="{F0284C22-AB55-4807-A39B-EE60F2AEEE80}" destId="{0C1462C9-C189-4698-B1BF-602EB302EBDF}" srcOrd="1" destOrd="0" presId="urn:microsoft.com/office/officeart/2005/8/layout/pyramid3"/>
    <dgm:cxn modelId="{4B8B1798-E17B-4129-826F-664239BD471C}" type="presParOf" srcId="{9980D345-B0DD-47D8-AB3F-7AADDBE53DC9}" destId="{80F6B211-DB00-4750-960C-CAEE90ADBAA1}" srcOrd="2" destOrd="0" presId="urn:microsoft.com/office/officeart/2005/8/layout/pyramid3"/>
    <dgm:cxn modelId="{1815B29E-467F-4132-BC92-8CC87CEAF42F}" type="presParOf" srcId="{80F6B211-DB00-4750-960C-CAEE90ADBAA1}" destId="{DEBD62C5-6C8D-416C-8E21-BFBFFED0C3AC}" srcOrd="0" destOrd="0" presId="urn:microsoft.com/office/officeart/2005/8/layout/pyramid3"/>
    <dgm:cxn modelId="{7A08D072-5186-409B-B7E7-F07D17689001}" type="presParOf" srcId="{80F6B211-DB00-4750-960C-CAEE90ADBAA1}" destId="{833410A8-4930-4B86-B218-BF669EF4C4CF}" srcOrd="1" destOrd="0" presId="urn:microsoft.com/office/officeart/2005/8/layout/pyramid3"/>
    <dgm:cxn modelId="{B94967BA-23DF-4525-BE7C-A376C6770E25}" type="presParOf" srcId="{9980D345-B0DD-47D8-AB3F-7AADDBE53DC9}" destId="{90E06AD4-DD01-4640-9E02-3A22BF0916CA}" srcOrd="3" destOrd="0" presId="urn:microsoft.com/office/officeart/2005/8/layout/pyramid3"/>
    <dgm:cxn modelId="{1684C245-2CC6-455A-BD06-0D2350B0E632}" type="presParOf" srcId="{90E06AD4-DD01-4640-9E02-3A22BF0916CA}" destId="{AB335D25-95C1-4B4A-94E1-0A5D8C53164E}" srcOrd="0" destOrd="0" presId="urn:microsoft.com/office/officeart/2005/8/layout/pyramid3"/>
    <dgm:cxn modelId="{E85D8EA8-DDD2-4305-9219-A72C047C23A5}" type="presParOf" srcId="{90E06AD4-DD01-4640-9E02-3A22BF0916CA}" destId="{109F8410-0595-403A-B3B0-1FFFA6B611D2}" srcOrd="1" destOrd="0" presId="urn:microsoft.com/office/officeart/2005/8/layout/pyramid3"/>
    <dgm:cxn modelId="{4EF44182-C745-43D4-9746-6D75E72919DE}" type="presParOf" srcId="{9980D345-B0DD-47D8-AB3F-7AADDBE53DC9}" destId="{3A520C43-7185-41A1-825E-15848940AF37}" srcOrd="4" destOrd="0" presId="urn:microsoft.com/office/officeart/2005/8/layout/pyramid3"/>
    <dgm:cxn modelId="{AC9D4A8A-7D61-4C54-9A5D-EC8849A2A234}" type="presParOf" srcId="{3A520C43-7185-41A1-825E-15848940AF37}" destId="{96DB16FD-7DC7-4DD5-BBFA-2A5AD62D5A9D}" srcOrd="0" destOrd="0" presId="urn:microsoft.com/office/officeart/2005/8/layout/pyramid3"/>
    <dgm:cxn modelId="{C57F37EC-AFA0-43B3-8A4C-EFC6B9B72568}" type="presParOf" srcId="{3A520C43-7185-41A1-825E-15848940AF37}" destId="{7E63573D-C7D0-4EE1-8176-74269A59AC34}"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5CFEA3-D8EB-4FB4-9201-8389DF6718F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E776C59-953A-44BC-BCED-55EFE6AF812D}">
      <dgm:prSet custT="1"/>
      <dgm:spPr>
        <a:solidFill>
          <a:schemeClr val="bg2"/>
        </a:solidFill>
      </dgm:spPr>
      <dgm:t>
        <a:bodyPr/>
        <a:lstStyle/>
        <a:p>
          <a:pPr rtl="0"/>
          <a:r>
            <a:rPr lang="en-GB" sz="1200" b="1" dirty="0" smtClean="0"/>
            <a:t>Applications are submitted online</a:t>
          </a:r>
          <a:endParaRPr lang="en-US" sz="1200" b="1" dirty="0"/>
        </a:p>
      </dgm:t>
    </dgm:pt>
    <dgm:pt modelId="{1062BEC0-4E0A-4877-A206-4D3F11AD81FD}" type="parTrans" cxnId="{0D7E3B86-F97C-4110-9BFB-5A0EAFF5D53C}">
      <dgm:prSet/>
      <dgm:spPr/>
      <dgm:t>
        <a:bodyPr/>
        <a:lstStyle/>
        <a:p>
          <a:endParaRPr lang="en-US"/>
        </a:p>
      </dgm:t>
    </dgm:pt>
    <dgm:pt modelId="{980C063E-CC63-4E17-BAD5-7BE2CAF4E7FC}" type="sibTrans" cxnId="{0D7E3B86-F97C-4110-9BFB-5A0EAFF5D53C}">
      <dgm:prSet/>
      <dgm:spPr/>
      <dgm:t>
        <a:bodyPr/>
        <a:lstStyle/>
        <a:p>
          <a:endParaRPr lang="en-US"/>
        </a:p>
      </dgm:t>
    </dgm:pt>
    <dgm:pt modelId="{BE531D49-3736-431C-9C58-9A564D6EFA34}">
      <dgm:prSet custT="1"/>
      <dgm:spPr>
        <a:solidFill>
          <a:schemeClr val="tx2"/>
        </a:solidFill>
      </dgm:spPr>
      <dgm:t>
        <a:bodyPr/>
        <a:lstStyle/>
        <a:p>
          <a:pPr rtl="0"/>
          <a:r>
            <a:rPr lang="en-GB" sz="1200" b="1" dirty="0" smtClean="0"/>
            <a:t>All applications are screened by two assessors independently</a:t>
          </a:r>
          <a:endParaRPr lang="en-US" sz="1200" b="1" dirty="0"/>
        </a:p>
      </dgm:t>
    </dgm:pt>
    <dgm:pt modelId="{CDB201B0-90BA-46D1-857E-D8716A0E04DC}" type="parTrans" cxnId="{1C8F01CE-9A36-4A6B-9B15-DFAB5301E71B}">
      <dgm:prSet/>
      <dgm:spPr/>
      <dgm:t>
        <a:bodyPr/>
        <a:lstStyle/>
        <a:p>
          <a:endParaRPr lang="en-US"/>
        </a:p>
      </dgm:t>
    </dgm:pt>
    <dgm:pt modelId="{F046CDF8-C0AF-4446-A2AF-4EF2CD7A04ED}" type="sibTrans" cxnId="{1C8F01CE-9A36-4A6B-9B15-DFAB5301E71B}">
      <dgm:prSet/>
      <dgm:spPr/>
      <dgm:t>
        <a:bodyPr/>
        <a:lstStyle/>
        <a:p>
          <a:endParaRPr lang="en-US"/>
        </a:p>
      </dgm:t>
    </dgm:pt>
    <dgm:pt modelId="{F31BEAB3-70E9-4641-B570-C4DD98803ABD}">
      <dgm:prSet custT="1"/>
      <dgm:spPr>
        <a:solidFill>
          <a:schemeClr val="bg2"/>
        </a:solidFill>
      </dgm:spPr>
      <dgm:t>
        <a:bodyPr/>
        <a:lstStyle/>
        <a:p>
          <a:pPr rtl="0">
            <a:lnSpc>
              <a:spcPct val="120000"/>
            </a:lnSpc>
          </a:pPr>
          <a:r>
            <a:rPr lang="en-GB" sz="1200" b="1" dirty="0" smtClean="0"/>
            <a:t>The application asks for academic profile and 9 competency based questions</a:t>
          </a:r>
          <a:endParaRPr lang="en-US" sz="1200" b="1" dirty="0"/>
        </a:p>
      </dgm:t>
    </dgm:pt>
    <dgm:pt modelId="{1A6C33AD-02EA-47E6-8D47-12F7E73284D5}" type="parTrans" cxnId="{FC2362C3-2CB8-4C79-AB7A-27B837120A1D}">
      <dgm:prSet/>
      <dgm:spPr/>
      <dgm:t>
        <a:bodyPr/>
        <a:lstStyle/>
        <a:p>
          <a:endParaRPr lang="en-US"/>
        </a:p>
      </dgm:t>
    </dgm:pt>
    <dgm:pt modelId="{2DBD0680-4EE7-4ACB-A8C8-B598F5D339F0}" type="sibTrans" cxnId="{FC2362C3-2CB8-4C79-AB7A-27B837120A1D}">
      <dgm:prSet/>
      <dgm:spPr/>
      <dgm:t>
        <a:bodyPr/>
        <a:lstStyle/>
        <a:p>
          <a:endParaRPr lang="en-US"/>
        </a:p>
      </dgm:t>
    </dgm:pt>
    <dgm:pt modelId="{1614F536-8DF8-4FF2-B984-97C790CE3981}">
      <dgm:prSet custT="1"/>
      <dgm:spPr>
        <a:solidFill>
          <a:srgbClr val="002663"/>
        </a:solidFill>
      </dgm:spPr>
      <dgm:t>
        <a:bodyPr/>
        <a:lstStyle/>
        <a:p>
          <a:pPr rtl="0"/>
          <a:r>
            <a:rPr lang="en-GB" sz="1200" b="1" dirty="0" smtClean="0"/>
            <a:t>All demographic information about the applicant is removed</a:t>
          </a:r>
          <a:endParaRPr lang="en-US" sz="1200" b="1" dirty="0"/>
        </a:p>
      </dgm:t>
    </dgm:pt>
    <dgm:pt modelId="{17B15547-EE5F-4FE3-8C95-9F6C3F07268F}" type="parTrans" cxnId="{08348425-B9BA-4F49-9B0F-9434A3A40924}">
      <dgm:prSet/>
      <dgm:spPr/>
      <dgm:t>
        <a:bodyPr/>
        <a:lstStyle/>
        <a:p>
          <a:endParaRPr lang="en-US"/>
        </a:p>
      </dgm:t>
    </dgm:pt>
    <dgm:pt modelId="{AECFA25E-129B-4A4A-9CF4-1D147838E1E4}" type="sibTrans" cxnId="{08348425-B9BA-4F49-9B0F-9434A3A40924}">
      <dgm:prSet/>
      <dgm:spPr/>
      <dgm:t>
        <a:bodyPr/>
        <a:lstStyle/>
        <a:p>
          <a:endParaRPr lang="en-US"/>
        </a:p>
      </dgm:t>
    </dgm:pt>
    <dgm:pt modelId="{B284E98E-6757-4BC8-B869-B4FE1E9D8531}" type="pres">
      <dgm:prSet presAssocID="{B45CFEA3-D8EB-4FB4-9201-8389DF6718F4}" presName="linear" presStyleCnt="0">
        <dgm:presLayoutVars>
          <dgm:animLvl val="lvl"/>
          <dgm:resizeHandles val="exact"/>
        </dgm:presLayoutVars>
      </dgm:prSet>
      <dgm:spPr/>
      <dgm:t>
        <a:bodyPr/>
        <a:lstStyle/>
        <a:p>
          <a:endParaRPr lang="en-GB"/>
        </a:p>
      </dgm:t>
    </dgm:pt>
    <dgm:pt modelId="{4331B495-074E-48D3-9BCF-18B7391CFC9D}" type="pres">
      <dgm:prSet presAssocID="{AE776C59-953A-44BC-BCED-55EFE6AF812D}" presName="parentText" presStyleLbl="node1" presStyleIdx="0" presStyleCnt="4" custLinFactNeighborY="-87803">
        <dgm:presLayoutVars>
          <dgm:chMax val="0"/>
          <dgm:bulletEnabled val="1"/>
        </dgm:presLayoutVars>
      </dgm:prSet>
      <dgm:spPr/>
      <dgm:t>
        <a:bodyPr/>
        <a:lstStyle/>
        <a:p>
          <a:endParaRPr lang="en-GB"/>
        </a:p>
      </dgm:t>
    </dgm:pt>
    <dgm:pt modelId="{D4997341-4224-4436-AE4D-52A1B4870506}" type="pres">
      <dgm:prSet presAssocID="{980C063E-CC63-4E17-BAD5-7BE2CAF4E7FC}" presName="spacer" presStyleCnt="0"/>
      <dgm:spPr/>
    </dgm:pt>
    <dgm:pt modelId="{436AE7F8-6EAD-421F-BCA4-365913090136}" type="pres">
      <dgm:prSet presAssocID="{BE531D49-3736-431C-9C58-9A564D6EFA34}" presName="parentText" presStyleLbl="node1" presStyleIdx="1" presStyleCnt="4">
        <dgm:presLayoutVars>
          <dgm:chMax val="0"/>
          <dgm:bulletEnabled val="1"/>
        </dgm:presLayoutVars>
      </dgm:prSet>
      <dgm:spPr/>
      <dgm:t>
        <a:bodyPr/>
        <a:lstStyle/>
        <a:p>
          <a:endParaRPr lang="en-GB"/>
        </a:p>
      </dgm:t>
    </dgm:pt>
    <dgm:pt modelId="{28917E4F-0F49-41F7-91C8-0BA15BE9D707}" type="pres">
      <dgm:prSet presAssocID="{F046CDF8-C0AF-4446-A2AF-4EF2CD7A04ED}" presName="spacer" presStyleCnt="0"/>
      <dgm:spPr/>
    </dgm:pt>
    <dgm:pt modelId="{7A04402F-7979-4392-AD4F-46622CA7F4B4}" type="pres">
      <dgm:prSet presAssocID="{F31BEAB3-70E9-4641-B570-C4DD98803ABD}" presName="parentText" presStyleLbl="node1" presStyleIdx="2" presStyleCnt="4" custScaleY="128708">
        <dgm:presLayoutVars>
          <dgm:chMax val="0"/>
          <dgm:bulletEnabled val="1"/>
        </dgm:presLayoutVars>
      </dgm:prSet>
      <dgm:spPr/>
      <dgm:t>
        <a:bodyPr/>
        <a:lstStyle/>
        <a:p>
          <a:endParaRPr lang="en-GB"/>
        </a:p>
      </dgm:t>
    </dgm:pt>
    <dgm:pt modelId="{311CD397-74FA-4C97-A4AC-065B3AB23783}" type="pres">
      <dgm:prSet presAssocID="{2DBD0680-4EE7-4ACB-A8C8-B598F5D339F0}" presName="spacer" presStyleCnt="0"/>
      <dgm:spPr/>
    </dgm:pt>
    <dgm:pt modelId="{0432FBBA-A99B-46C2-BD60-8CB5BB5210EA}" type="pres">
      <dgm:prSet presAssocID="{1614F536-8DF8-4FF2-B984-97C790CE3981}" presName="parentText" presStyleLbl="node1" presStyleIdx="3" presStyleCnt="4">
        <dgm:presLayoutVars>
          <dgm:chMax val="0"/>
          <dgm:bulletEnabled val="1"/>
        </dgm:presLayoutVars>
      </dgm:prSet>
      <dgm:spPr/>
      <dgm:t>
        <a:bodyPr/>
        <a:lstStyle/>
        <a:p>
          <a:endParaRPr lang="en-GB"/>
        </a:p>
      </dgm:t>
    </dgm:pt>
  </dgm:ptLst>
  <dgm:cxnLst>
    <dgm:cxn modelId="{49DBA325-5E00-4667-8D88-454ABAF53B31}" type="presOf" srcId="{1614F536-8DF8-4FF2-B984-97C790CE3981}" destId="{0432FBBA-A99B-46C2-BD60-8CB5BB5210EA}" srcOrd="0" destOrd="0" presId="urn:microsoft.com/office/officeart/2005/8/layout/vList2"/>
    <dgm:cxn modelId="{08348425-B9BA-4F49-9B0F-9434A3A40924}" srcId="{B45CFEA3-D8EB-4FB4-9201-8389DF6718F4}" destId="{1614F536-8DF8-4FF2-B984-97C790CE3981}" srcOrd="3" destOrd="0" parTransId="{17B15547-EE5F-4FE3-8C95-9F6C3F07268F}" sibTransId="{AECFA25E-129B-4A4A-9CF4-1D147838E1E4}"/>
    <dgm:cxn modelId="{FC2362C3-2CB8-4C79-AB7A-27B837120A1D}" srcId="{B45CFEA3-D8EB-4FB4-9201-8389DF6718F4}" destId="{F31BEAB3-70E9-4641-B570-C4DD98803ABD}" srcOrd="2" destOrd="0" parTransId="{1A6C33AD-02EA-47E6-8D47-12F7E73284D5}" sibTransId="{2DBD0680-4EE7-4ACB-A8C8-B598F5D339F0}"/>
    <dgm:cxn modelId="{B43D558B-2629-4C5C-B2C9-A513C8BE72C1}" type="presOf" srcId="{B45CFEA3-D8EB-4FB4-9201-8389DF6718F4}" destId="{B284E98E-6757-4BC8-B869-B4FE1E9D8531}" srcOrd="0" destOrd="0" presId="urn:microsoft.com/office/officeart/2005/8/layout/vList2"/>
    <dgm:cxn modelId="{81DEBC45-3F31-4651-9100-77CB505987F6}" type="presOf" srcId="{AE776C59-953A-44BC-BCED-55EFE6AF812D}" destId="{4331B495-074E-48D3-9BCF-18B7391CFC9D}" srcOrd="0" destOrd="0" presId="urn:microsoft.com/office/officeart/2005/8/layout/vList2"/>
    <dgm:cxn modelId="{0D7E3B86-F97C-4110-9BFB-5A0EAFF5D53C}" srcId="{B45CFEA3-D8EB-4FB4-9201-8389DF6718F4}" destId="{AE776C59-953A-44BC-BCED-55EFE6AF812D}" srcOrd="0" destOrd="0" parTransId="{1062BEC0-4E0A-4877-A206-4D3F11AD81FD}" sibTransId="{980C063E-CC63-4E17-BAD5-7BE2CAF4E7FC}"/>
    <dgm:cxn modelId="{82D12D16-3FDB-4AC9-8EF9-90CD9AED8035}" type="presOf" srcId="{F31BEAB3-70E9-4641-B570-C4DD98803ABD}" destId="{7A04402F-7979-4392-AD4F-46622CA7F4B4}" srcOrd="0" destOrd="0" presId="urn:microsoft.com/office/officeart/2005/8/layout/vList2"/>
    <dgm:cxn modelId="{41F14DAB-BCD5-415E-BC28-889F30DE605B}" type="presOf" srcId="{BE531D49-3736-431C-9C58-9A564D6EFA34}" destId="{436AE7F8-6EAD-421F-BCA4-365913090136}" srcOrd="0" destOrd="0" presId="urn:microsoft.com/office/officeart/2005/8/layout/vList2"/>
    <dgm:cxn modelId="{1C8F01CE-9A36-4A6B-9B15-DFAB5301E71B}" srcId="{B45CFEA3-D8EB-4FB4-9201-8389DF6718F4}" destId="{BE531D49-3736-431C-9C58-9A564D6EFA34}" srcOrd="1" destOrd="0" parTransId="{CDB201B0-90BA-46D1-857E-D8716A0E04DC}" sibTransId="{F046CDF8-C0AF-4446-A2AF-4EF2CD7A04ED}"/>
    <dgm:cxn modelId="{3D0F0932-6630-4E09-B150-0D6CCF7BC245}" type="presParOf" srcId="{B284E98E-6757-4BC8-B869-B4FE1E9D8531}" destId="{4331B495-074E-48D3-9BCF-18B7391CFC9D}" srcOrd="0" destOrd="0" presId="urn:microsoft.com/office/officeart/2005/8/layout/vList2"/>
    <dgm:cxn modelId="{D2995C17-77E5-4C6F-B667-60C2AAE1FEC5}" type="presParOf" srcId="{B284E98E-6757-4BC8-B869-B4FE1E9D8531}" destId="{D4997341-4224-4436-AE4D-52A1B4870506}" srcOrd="1" destOrd="0" presId="urn:microsoft.com/office/officeart/2005/8/layout/vList2"/>
    <dgm:cxn modelId="{8D5195B5-05B3-4C8D-85C1-756DD15B23C3}" type="presParOf" srcId="{B284E98E-6757-4BC8-B869-B4FE1E9D8531}" destId="{436AE7F8-6EAD-421F-BCA4-365913090136}" srcOrd="2" destOrd="0" presId="urn:microsoft.com/office/officeart/2005/8/layout/vList2"/>
    <dgm:cxn modelId="{0ADCAEC5-F788-4E65-9082-6EABC740BD1B}" type="presParOf" srcId="{B284E98E-6757-4BC8-B869-B4FE1E9D8531}" destId="{28917E4F-0F49-41F7-91C8-0BA15BE9D707}" srcOrd="3" destOrd="0" presId="urn:microsoft.com/office/officeart/2005/8/layout/vList2"/>
    <dgm:cxn modelId="{8D0FFD64-1090-444F-B527-2C904E3157C7}" type="presParOf" srcId="{B284E98E-6757-4BC8-B869-B4FE1E9D8531}" destId="{7A04402F-7979-4392-AD4F-46622CA7F4B4}" srcOrd="4" destOrd="0" presId="urn:microsoft.com/office/officeart/2005/8/layout/vList2"/>
    <dgm:cxn modelId="{35EA4F57-511D-4EC8-A214-5D5FD1599EF9}" type="presParOf" srcId="{B284E98E-6757-4BC8-B869-B4FE1E9D8531}" destId="{311CD397-74FA-4C97-A4AC-065B3AB23783}" srcOrd="5" destOrd="0" presId="urn:microsoft.com/office/officeart/2005/8/layout/vList2"/>
    <dgm:cxn modelId="{7B31C5C9-275F-40B9-86CD-00799468DA39}" type="presParOf" srcId="{B284E98E-6757-4BC8-B869-B4FE1E9D8531}" destId="{0432FBBA-A99B-46C2-BD60-8CB5BB5210E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3F2016-0D38-4F90-B3EB-7E9DD74821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2D520E-FD58-4134-AEA7-AD055F9F1683}">
      <dgm:prSet custT="1"/>
      <dgm:spPr>
        <a:solidFill>
          <a:schemeClr val="bg2"/>
        </a:solidFill>
      </dgm:spPr>
      <dgm:t>
        <a:bodyPr/>
        <a:lstStyle/>
        <a:p>
          <a:pPr rtl="0"/>
          <a:r>
            <a:rPr lang="en-GB" sz="1200" b="1" dirty="0" smtClean="0"/>
            <a:t>Candidates are Assessed on their performance in 5 exercises across 8 competencies</a:t>
          </a:r>
          <a:endParaRPr lang="en-US" sz="1200" b="1" dirty="0"/>
        </a:p>
      </dgm:t>
    </dgm:pt>
    <dgm:pt modelId="{C2841E23-4B0C-47A8-AF09-0BE96136BF31}" type="parTrans" cxnId="{63CB55E7-1F0A-4B10-9760-4E7E8FFCC17F}">
      <dgm:prSet/>
      <dgm:spPr/>
      <dgm:t>
        <a:bodyPr/>
        <a:lstStyle/>
        <a:p>
          <a:endParaRPr lang="en-US"/>
        </a:p>
      </dgm:t>
    </dgm:pt>
    <dgm:pt modelId="{2C338459-40EA-4476-9212-9AE23DD2E921}" type="sibTrans" cxnId="{63CB55E7-1F0A-4B10-9760-4E7E8FFCC17F}">
      <dgm:prSet/>
      <dgm:spPr/>
      <dgm:t>
        <a:bodyPr/>
        <a:lstStyle/>
        <a:p>
          <a:endParaRPr lang="en-US"/>
        </a:p>
      </dgm:t>
    </dgm:pt>
    <dgm:pt modelId="{4346D868-0C4E-4E07-A7E4-1DA71DB9FCBF}">
      <dgm:prSet custT="1"/>
      <dgm:spPr>
        <a:solidFill>
          <a:schemeClr val="tx2"/>
        </a:solidFill>
      </dgm:spPr>
      <dgm:t>
        <a:bodyPr/>
        <a:lstStyle/>
        <a:p>
          <a:pPr rtl="0"/>
          <a:r>
            <a:rPr lang="en-GB" sz="1200" b="1" dirty="0" smtClean="0"/>
            <a:t>All candidates are assessed by 4 Assessors</a:t>
          </a:r>
          <a:endParaRPr lang="en-US" sz="1200" b="1" dirty="0"/>
        </a:p>
      </dgm:t>
    </dgm:pt>
    <dgm:pt modelId="{7770F04B-0D33-44B2-83DD-E7784B61BF43}" type="parTrans" cxnId="{B07183DF-BA3E-458D-B0C3-3AB40819A34D}">
      <dgm:prSet/>
      <dgm:spPr/>
      <dgm:t>
        <a:bodyPr/>
        <a:lstStyle/>
        <a:p>
          <a:endParaRPr lang="en-US"/>
        </a:p>
      </dgm:t>
    </dgm:pt>
    <dgm:pt modelId="{FD0CD2A8-CF9A-42D2-A569-8D08855A1E04}" type="sibTrans" cxnId="{B07183DF-BA3E-458D-B0C3-3AB40819A34D}">
      <dgm:prSet/>
      <dgm:spPr/>
      <dgm:t>
        <a:bodyPr/>
        <a:lstStyle/>
        <a:p>
          <a:endParaRPr lang="en-US"/>
        </a:p>
      </dgm:t>
    </dgm:pt>
    <dgm:pt modelId="{87E07013-164D-4A2A-9DB4-E90B846C85E1}">
      <dgm:prSet custT="1"/>
      <dgm:spPr>
        <a:solidFill>
          <a:schemeClr val="bg2"/>
        </a:solidFill>
      </dgm:spPr>
      <dgm:t>
        <a:bodyPr/>
        <a:lstStyle/>
        <a:p>
          <a:pPr rtl="0"/>
          <a:r>
            <a:rPr lang="en-GB" sz="1200" b="1" dirty="0" smtClean="0"/>
            <a:t>Wash-Up meetings are led by senior members of the AC team</a:t>
          </a:r>
          <a:endParaRPr lang="en-US" sz="1200" b="1" dirty="0"/>
        </a:p>
      </dgm:t>
    </dgm:pt>
    <dgm:pt modelId="{D6F50BAD-82F4-4B11-BF7B-F4F4F8E430B8}" type="parTrans" cxnId="{7729A13B-8207-4DD6-85CB-88CA391463D5}">
      <dgm:prSet/>
      <dgm:spPr/>
      <dgm:t>
        <a:bodyPr/>
        <a:lstStyle/>
        <a:p>
          <a:endParaRPr lang="en-US"/>
        </a:p>
      </dgm:t>
    </dgm:pt>
    <dgm:pt modelId="{BABE0475-7EE4-4224-B7E8-44342512B438}" type="sibTrans" cxnId="{7729A13B-8207-4DD6-85CB-88CA391463D5}">
      <dgm:prSet/>
      <dgm:spPr/>
      <dgm:t>
        <a:bodyPr/>
        <a:lstStyle/>
        <a:p>
          <a:endParaRPr lang="en-US"/>
        </a:p>
      </dgm:t>
    </dgm:pt>
    <dgm:pt modelId="{0AB1532C-A25E-4425-B094-AD374DB9F6FF}">
      <dgm:prSet custT="1"/>
      <dgm:spPr>
        <a:solidFill>
          <a:schemeClr val="tx2"/>
        </a:solidFill>
      </dgm:spPr>
      <dgm:t>
        <a:bodyPr/>
        <a:lstStyle/>
        <a:p>
          <a:pPr rtl="0"/>
          <a:r>
            <a:rPr lang="en-GB" sz="1200" b="1" dirty="0" smtClean="0"/>
            <a:t>Typically casual assessors work 3-5 days per week</a:t>
          </a:r>
          <a:endParaRPr lang="en-US" sz="1200" b="1" dirty="0"/>
        </a:p>
      </dgm:t>
    </dgm:pt>
    <dgm:pt modelId="{5A0BF563-4796-4338-BB4C-DB6E9F4436C4}" type="parTrans" cxnId="{D433FC11-20B5-4491-9935-389E57FA1DDA}">
      <dgm:prSet/>
      <dgm:spPr/>
      <dgm:t>
        <a:bodyPr/>
        <a:lstStyle/>
        <a:p>
          <a:endParaRPr lang="en-US"/>
        </a:p>
      </dgm:t>
    </dgm:pt>
    <dgm:pt modelId="{6EE28096-2561-40BD-88AF-FFE567A8DC23}" type="sibTrans" cxnId="{D433FC11-20B5-4491-9935-389E57FA1DDA}">
      <dgm:prSet/>
      <dgm:spPr/>
      <dgm:t>
        <a:bodyPr/>
        <a:lstStyle/>
        <a:p>
          <a:endParaRPr lang="en-US"/>
        </a:p>
      </dgm:t>
    </dgm:pt>
    <dgm:pt modelId="{9A20791F-7FF3-49DA-91DC-08990300AF59}" type="pres">
      <dgm:prSet presAssocID="{ED3F2016-0D38-4F90-B3EB-7E9DD74821B0}" presName="linear" presStyleCnt="0">
        <dgm:presLayoutVars>
          <dgm:animLvl val="lvl"/>
          <dgm:resizeHandles val="exact"/>
        </dgm:presLayoutVars>
      </dgm:prSet>
      <dgm:spPr/>
      <dgm:t>
        <a:bodyPr/>
        <a:lstStyle/>
        <a:p>
          <a:endParaRPr lang="en-GB"/>
        </a:p>
      </dgm:t>
    </dgm:pt>
    <dgm:pt modelId="{528E7937-B07E-47A5-96AE-57F384AB9702}" type="pres">
      <dgm:prSet presAssocID="{142D520E-FD58-4134-AEA7-AD055F9F1683}" presName="parentText" presStyleLbl="node1" presStyleIdx="0" presStyleCnt="4">
        <dgm:presLayoutVars>
          <dgm:chMax val="0"/>
          <dgm:bulletEnabled val="1"/>
        </dgm:presLayoutVars>
      </dgm:prSet>
      <dgm:spPr/>
      <dgm:t>
        <a:bodyPr/>
        <a:lstStyle/>
        <a:p>
          <a:endParaRPr lang="en-GB"/>
        </a:p>
      </dgm:t>
    </dgm:pt>
    <dgm:pt modelId="{C610B945-42B4-4276-AB0F-DCDAEA0387E6}" type="pres">
      <dgm:prSet presAssocID="{2C338459-40EA-4476-9212-9AE23DD2E921}" presName="spacer" presStyleCnt="0"/>
      <dgm:spPr/>
    </dgm:pt>
    <dgm:pt modelId="{F8638ADF-2B07-4EB6-9768-5254E364B07F}" type="pres">
      <dgm:prSet presAssocID="{4346D868-0C4E-4E07-A7E4-1DA71DB9FCBF}" presName="parentText" presStyleLbl="node1" presStyleIdx="1" presStyleCnt="4">
        <dgm:presLayoutVars>
          <dgm:chMax val="0"/>
          <dgm:bulletEnabled val="1"/>
        </dgm:presLayoutVars>
      </dgm:prSet>
      <dgm:spPr/>
      <dgm:t>
        <a:bodyPr/>
        <a:lstStyle/>
        <a:p>
          <a:endParaRPr lang="en-GB"/>
        </a:p>
      </dgm:t>
    </dgm:pt>
    <dgm:pt modelId="{DEFD83BE-DE82-4195-98F2-49522AC1AC8D}" type="pres">
      <dgm:prSet presAssocID="{FD0CD2A8-CF9A-42D2-A569-8D08855A1E04}" presName="spacer" presStyleCnt="0"/>
      <dgm:spPr/>
    </dgm:pt>
    <dgm:pt modelId="{1D686A56-D812-4E98-9668-6C2D276D0474}" type="pres">
      <dgm:prSet presAssocID="{87E07013-164D-4A2A-9DB4-E90B846C85E1}" presName="parentText" presStyleLbl="node1" presStyleIdx="2" presStyleCnt="4">
        <dgm:presLayoutVars>
          <dgm:chMax val="0"/>
          <dgm:bulletEnabled val="1"/>
        </dgm:presLayoutVars>
      </dgm:prSet>
      <dgm:spPr/>
      <dgm:t>
        <a:bodyPr/>
        <a:lstStyle/>
        <a:p>
          <a:endParaRPr lang="en-GB"/>
        </a:p>
      </dgm:t>
    </dgm:pt>
    <dgm:pt modelId="{4F3AAA42-DCEA-4228-A21C-FFE2F0D6A7A4}" type="pres">
      <dgm:prSet presAssocID="{BABE0475-7EE4-4224-B7E8-44342512B438}" presName="spacer" presStyleCnt="0"/>
      <dgm:spPr/>
    </dgm:pt>
    <dgm:pt modelId="{BF094672-2BE4-4345-95F6-3B772D2D8B8C}" type="pres">
      <dgm:prSet presAssocID="{0AB1532C-A25E-4425-B094-AD374DB9F6FF}" presName="parentText" presStyleLbl="node1" presStyleIdx="3" presStyleCnt="4">
        <dgm:presLayoutVars>
          <dgm:chMax val="0"/>
          <dgm:bulletEnabled val="1"/>
        </dgm:presLayoutVars>
      </dgm:prSet>
      <dgm:spPr/>
      <dgm:t>
        <a:bodyPr/>
        <a:lstStyle/>
        <a:p>
          <a:endParaRPr lang="en-GB"/>
        </a:p>
      </dgm:t>
    </dgm:pt>
  </dgm:ptLst>
  <dgm:cxnLst>
    <dgm:cxn modelId="{439A75A1-A6A6-499A-8685-4A834E13D65F}" type="presOf" srcId="{4346D868-0C4E-4E07-A7E4-1DA71DB9FCBF}" destId="{F8638ADF-2B07-4EB6-9768-5254E364B07F}" srcOrd="0" destOrd="0" presId="urn:microsoft.com/office/officeart/2005/8/layout/vList2"/>
    <dgm:cxn modelId="{4FE333E5-CCD6-45DB-B8A6-F5C022C70A17}" type="presOf" srcId="{142D520E-FD58-4134-AEA7-AD055F9F1683}" destId="{528E7937-B07E-47A5-96AE-57F384AB9702}" srcOrd="0" destOrd="0" presId="urn:microsoft.com/office/officeart/2005/8/layout/vList2"/>
    <dgm:cxn modelId="{205E516C-8656-46BE-A1F4-D77C31600728}" type="presOf" srcId="{ED3F2016-0D38-4F90-B3EB-7E9DD74821B0}" destId="{9A20791F-7FF3-49DA-91DC-08990300AF59}" srcOrd="0" destOrd="0" presId="urn:microsoft.com/office/officeart/2005/8/layout/vList2"/>
    <dgm:cxn modelId="{7729A13B-8207-4DD6-85CB-88CA391463D5}" srcId="{ED3F2016-0D38-4F90-B3EB-7E9DD74821B0}" destId="{87E07013-164D-4A2A-9DB4-E90B846C85E1}" srcOrd="2" destOrd="0" parTransId="{D6F50BAD-82F4-4B11-BF7B-F4F4F8E430B8}" sibTransId="{BABE0475-7EE4-4224-B7E8-44342512B438}"/>
    <dgm:cxn modelId="{F1C38368-5805-46A6-B199-C879EDDD1501}" type="presOf" srcId="{87E07013-164D-4A2A-9DB4-E90B846C85E1}" destId="{1D686A56-D812-4E98-9668-6C2D276D0474}" srcOrd="0" destOrd="0" presId="urn:microsoft.com/office/officeart/2005/8/layout/vList2"/>
    <dgm:cxn modelId="{B07183DF-BA3E-458D-B0C3-3AB40819A34D}" srcId="{ED3F2016-0D38-4F90-B3EB-7E9DD74821B0}" destId="{4346D868-0C4E-4E07-A7E4-1DA71DB9FCBF}" srcOrd="1" destOrd="0" parTransId="{7770F04B-0D33-44B2-83DD-E7784B61BF43}" sibTransId="{FD0CD2A8-CF9A-42D2-A569-8D08855A1E04}"/>
    <dgm:cxn modelId="{63CB55E7-1F0A-4B10-9760-4E7E8FFCC17F}" srcId="{ED3F2016-0D38-4F90-B3EB-7E9DD74821B0}" destId="{142D520E-FD58-4134-AEA7-AD055F9F1683}" srcOrd="0" destOrd="0" parTransId="{C2841E23-4B0C-47A8-AF09-0BE96136BF31}" sibTransId="{2C338459-40EA-4476-9212-9AE23DD2E921}"/>
    <dgm:cxn modelId="{D433FC11-20B5-4491-9935-389E57FA1DDA}" srcId="{ED3F2016-0D38-4F90-B3EB-7E9DD74821B0}" destId="{0AB1532C-A25E-4425-B094-AD374DB9F6FF}" srcOrd="3" destOrd="0" parTransId="{5A0BF563-4796-4338-BB4C-DB6E9F4436C4}" sibTransId="{6EE28096-2561-40BD-88AF-FFE567A8DC23}"/>
    <dgm:cxn modelId="{BD1FFE84-C807-4C83-9690-6284E2BA80CD}" type="presOf" srcId="{0AB1532C-A25E-4425-B094-AD374DB9F6FF}" destId="{BF094672-2BE4-4345-95F6-3B772D2D8B8C}" srcOrd="0" destOrd="0" presId="urn:microsoft.com/office/officeart/2005/8/layout/vList2"/>
    <dgm:cxn modelId="{18A10A34-F794-4C03-9DFA-0BE41D27FA13}" type="presParOf" srcId="{9A20791F-7FF3-49DA-91DC-08990300AF59}" destId="{528E7937-B07E-47A5-96AE-57F384AB9702}" srcOrd="0" destOrd="0" presId="urn:microsoft.com/office/officeart/2005/8/layout/vList2"/>
    <dgm:cxn modelId="{73773950-9483-4904-830B-9CDF9CEFEF4A}" type="presParOf" srcId="{9A20791F-7FF3-49DA-91DC-08990300AF59}" destId="{C610B945-42B4-4276-AB0F-DCDAEA0387E6}" srcOrd="1" destOrd="0" presId="urn:microsoft.com/office/officeart/2005/8/layout/vList2"/>
    <dgm:cxn modelId="{C089EAB6-39B1-4723-9FDD-C763A9F9B510}" type="presParOf" srcId="{9A20791F-7FF3-49DA-91DC-08990300AF59}" destId="{F8638ADF-2B07-4EB6-9768-5254E364B07F}" srcOrd="2" destOrd="0" presId="urn:microsoft.com/office/officeart/2005/8/layout/vList2"/>
    <dgm:cxn modelId="{4E1EF4AE-E97B-44FD-98A6-F5AEA5ECB603}" type="presParOf" srcId="{9A20791F-7FF3-49DA-91DC-08990300AF59}" destId="{DEFD83BE-DE82-4195-98F2-49522AC1AC8D}" srcOrd="3" destOrd="0" presId="urn:microsoft.com/office/officeart/2005/8/layout/vList2"/>
    <dgm:cxn modelId="{4334B615-68C3-4ACE-B86F-C3EA7FBBC550}" type="presParOf" srcId="{9A20791F-7FF3-49DA-91DC-08990300AF59}" destId="{1D686A56-D812-4E98-9668-6C2D276D0474}" srcOrd="4" destOrd="0" presId="urn:microsoft.com/office/officeart/2005/8/layout/vList2"/>
    <dgm:cxn modelId="{F2765B11-1CF5-48BD-8EEF-7296AB7DFDBE}" type="presParOf" srcId="{9A20791F-7FF3-49DA-91DC-08990300AF59}" destId="{4F3AAA42-DCEA-4228-A21C-FFE2F0D6A7A4}" srcOrd="5" destOrd="0" presId="urn:microsoft.com/office/officeart/2005/8/layout/vList2"/>
    <dgm:cxn modelId="{F5104073-BBA4-42BD-B492-53D6D4E71275}" type="presParOf" srcId="{9A20791F-7FF3-49DA-91DC-08990300AF59}" destId="{BF094672-2BE4-4345-95F6-3B772D2D8B8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224B34-8E8D-4060-91D6-5CA6E0FDF880}" type="doc">
      <dgm:prSet loTypeId="urn:microsoft.com/office/officeart/2005/8/layout/process1" loCatId="process" qsTypeId="urn:microsoft.com/office/officeart/2005/8/quickstyle/simple1" qsCatId="simple" csTypeId="urn:microsoft.com/office/officeart/2005/8/colors/accent1_2" csCatId="accent1" phldr="1"/>
      <dgm:spPr/>
    </dgm:pt>
    <dgm:pt modelId="{63D5FDB4-8798-4E85-AB4E-F009AC70F115}">
      <dgm:prSet phldrT="[Text]" custT="1">
        <dgm:style>
          <a:lnRef idx="2">
            <a:schemeClr val="accent3"/>
          </a:lnRef>
          <a:fillRef idx="1">
            <a:schemeClr val="lt1"/>
          </a:fillRef>
          <a:effectRef idx="0">
            <a:schemeClr val="accent3"/>
          </a:effectRef>
          <a:fontRef idx="minor">
            <a:schemeClr val="dk1"/>
          </a:fontRef>
        </dgm:style>
      </dgm:prSet>
      <dgm:spPr>
        <a:ln>
          <a:solidFill>
            <a:schemeClr val="bg2"/>
          </a:solidFill>
        </a:ln>
      </dgm:spPr>
      <dgm:t>
        <a:bodyPr/>
        <a:lstStyle/>
        <a:p>
          <a:r>
            <a:rPr lang="en-GB" sz="1200" dirty="0" smtClean="0">
              <a:latin typeface="Trebuchet MS" panose="020B0603020202020204" pitchFamily="34" charset="0"/>
            </a:rPr>
            <a:t>Interview</a:t>
          </a:r>
          <a:endParaRPr lang="en-GB" sz="1200" dirty="0">
            <a:latin typeface="Trebuchet MS" panose="020B0603020202020204" pitchFamily="34" charset="0"/>
          </a:endParaRPr>
        </a:p>
      </dgm:t>
    </dgm:pt>
    <dgm:pt modelId="{4042F373-B2E7-42D0-A05A-F9D85E4B78CB}" type="parTrans" cxnId="{6DA2C354-8A86-43FE-9F93-6031699FCB16}">
      <dgm:prSet/>
      <dgm:spPr/>
      <dgm:t>
        <a:bodyPr/>
        <a:lstStyle/>
        <a:p>
          <a:endParaRPr lang="en-GB"/>
        </a:p>
      </dgm:t>
    </dgm:pt>
    <dgm:pt modelId="{7BC033D5-86A0-4E2E-AE2D-022474CC7E63}" type="sibTrans" cxnId="{6DA2C354-8A86-43FE-9F93-6031699FCB16}">
      <dgm:prSet/>
      <dgm:spPr>
        <a:solidFill>
          <a:schemeClr val="bg2"/>
        </a:solidFill>
        <a:ln>
          <a:solidFill>
            <a:schemeClr val="bg2"/>
          </a:solidFill>
        </a:ln>
      </dgm:spPr>
      <dgm:t>
        <a:bodyPr/>
        <a:lstStyle/>
        <a:p>
          <a:endParaRPr lang="en-GB"/>
        </a:p>
      </dgm:t>
    </dgm:pt>
    <dgm:pt modelId="{4FA73C27-C203-4D09-900F-9FDFCC8008AD}">
      <dgm:prSet phldrT="[Text]" custT="1">
        <dgm:style>
          <a:lnRef idx="2">
            <a:schemeClr val="accent3"/>
          </a:lnRef>
          <a:fillRef idx="1">
            <a:schemeClr val="lt1"/>
          </a:fillRef>
          <a:effectRef idx="0">
            <a:schemeClr val="accent3"/>
          </a:effectRef>
          <a:fontRef idx="minor">
            <a:schemeClr val="dk1"/>
          </a:fontRef>
        </dgm:style>
      </dgm:prSet>
      <dgm:spPr>
        <a:ln>
          <a:solidFill>
            <a:schemeClr val="bg2"/>
          </a:solidFill>
        </a:ln>
      </dgm:spPr>
      <dgm:t>
        <a:bodyPr/>
        <a:lstStyle/>
        <a:p>
          <a:r>
            <a:rPr lang="en-GB" sz="1200" dirty="0" smtClean="0">
              <a:latin typeface="Trebuchet MS" panose="020B0603020202020204" pitchFamily="34" charset="0"/>
            </a:rPr>
            <a:t>Case Study</a:t>
          </a:r>
          <a:endParaRPr lang="en-GB" sz="1200" dirty="0">
            <a:latin typeface="Trebuchet MS" panose="020B0603020202020204" pitchFamily="34" charset="0"/>
          </a:endParaRPr>
        </a:p>
      </dgm:t>
    </dgm:pt>
    <dgm:pt modelId="{201C0E94-81C4-4324-9AA8-CED5C0ADE845}" type="parTrans" cxnId="{4E98F606-28CD-41BB-865F-8EA91881E044}">
      <dgm:prSet/>
      <dgm:spPr/>
      <dgm:t>
        <a:bodyPr/>
        <a:lstStyle/>
        <a:p>
          <a:endParaRPr lang="en-GB"/>
        </a:p>
      </dgm:t>
    </dgm:pt>
    <dgm:pt modelId="{A3BF1AA6-525A-43D1-887E-2DD5BD39383C}" type="sibTrans" cxnId="{4E98F606-28CD-41BB-865F-8EA91881E044}">
      <dgm:prSet/>
      <dgm:spPr>
        <a:solidFill>
          <a:schemeClr val="bg2"/>
        </a:solidFill>
        <a:ln>
          <a:solidFill>
            <a:schemeClr val="bg2"/>
          </a:solidFill>
        </a:ln>
      </dgm:spPr>
      <dgm:t>
        <a:bodyPr/>
        <a:lstStyle/>
        <a:p>
          <a:endParaRPr lang="en-GB"/>
        </a:p>
      </dgm:t>
    </dgm:pt>
    <dgm:pt modelId="{1F32C866-C7E0-4528-93DA-18D87938B820}">
      <dgm:prSet phldrT="[Text]" custT="1">
        <dgm:style>
          <a:lnRef idx="2">
            <a:schemeClr val="accent3"/>
          </a:lnRef>
          <a:fillRef idx="1">
            <a:schemeClr val="lt1"/>
          </a:fillRef>
          <a:effectRef idx="0">
            <a:schemeClr val="accent3"/>
          </a:effectRef>
          <a:fontRef idx="minor">
            <a:schemeClr val="dk1"/>
          </a:fontRef>
        </dgm:style>
      </dgm:prSet>
      <dgm:spPr>
        <a:ln>
          <a:solidFill>
            <a:schemeClr val="bg2"/>
          </a:solidFill>
        </a:ln>
      </dgm:spPr>
      <dgm:t>
        <a:bodyPr/>
        <a:lstStyle/>
        <a:p>
          <a:r>
            <a:rPr lang="en-GB" sz="1200" dirty="0" smtClean="0">
              <a:latin typeface="Trebuchet MS" panose="020B0603020202020204" pitchFamily="34" charset="0"/>
            </a:rPr>
            <a:t>CS Self-Evaluation</a:t>
          </a:r>
          <a:endParaRPr lang="en-GB" sz="1200" dirty="0">
            <a:latin typeface="Trebuchet MS" panose="020B0603020202020204" pitchFamily="34" charset="0"/>
          </a:endParaRPr>
        </a:p>
      </dgm:t>
    </dgm:pt>
    <dgm:pt modelId="{011D027B-D079-49BE-90D4-7F27AC9A3B3C}" type="parTrans" cxnId="{B7C7976E-1740-43B4-BDDA-5FBFB35CD6A9}">
      <dgm:prSet/>
      <dgm:spPr/>
      <dgm:t>
        <a:bodyPr/>
        <a:lstStyle/>
        <a:p>
          <a:endParaRPr lang="en-GB"/>
        </a:p>
      </dgm:t>
    </dgm:pt>
    <dgm:pt modelId="{69A9E82A-ECAE-4A4E-8AE8-8FEECCBD9277}" type="sibTrans" cxnId="{B7C7976E-1740-43B4-BDDA-5FBFB35CD6A9}">
      <dgm:prSet/>
      <dgm:spPr>
        <a:solidFill>
          <a:schemeClr val="bg2"/>
        </a:solidFill>
        <a:ln>
          <a:solidFill>
            <a:schemeClr val="bg2"/>
          </a:solidFill>
        </a:ln>
      </dgm:spPr>
      <dgm:t>
        <a:bodyPr/>
        <a:lstStyle/>
        <a:p>
          <a:endParaRPr lang="en-GB"/>
        </a:p>
      </dgm:t>
    </dgm:pt>
    <dgm:pt modelId="{6A96CC26-352C-4629-878A-6BA9C8B78462}">
      <dgm:prSet custT="1">
        <dgm:style>
          <a:lnRef idx="2">
            <a:schemeClr val="accent3"/>
          </a:lnRef>
          <a:fillRef idx="1">
            <a:schemeClr val="lt1"/>
          </a:fillRef>
          <a:effectRef idx="0">
            <a:schemeClr val="accent3"/>
          </a:effectRef>
          <a:fontRef idx="minor">
            <a:schemeClr val="dk1"/>
          </a:fontRef>
        </dgm:style>
      </dgm:prSet>
      <dgm:spPr>
        <a:ln>
          <a:solidFill>
            <a:schemeClr val="bg2"/>
          </a:solidFill>
        </a:ln>
      </dgm:spPr>
      <dgm:t>
        <a:bodyPr/>
        <a:lstStyle/>
        <a:p>
          <a:r>
            <a:rPr lang="en-GB" sz="1200" dirty="0" smtClean="0">
              <a:latin typeface="Trebuchet MS" panose="020B0603020202020204" pitchFamily="34" charset="0"/>
            </a:rPr>
            <a:t>Sample Teaching Lesson</a:t>
          </a:r>
          <a:endParaRPr lang="en-GB" sz="1200" dirty="0">
            <a:latin typeface="Trebuchet MS" panose="020B0603020202020204" pitchFamily="34" charset="0"/>
          </a:endParaRPr>
        </a:p>
      </dgm:t>
    </dgm:pt>
    <dgm:pt modelId="{1A05D547-885F-47C9-AAC3-9A2C6D51ABED}" type="parTrans" cxnId="{7B7BFADB-9F18-470F-8DB5-7B62BF371C39}">
      <dgm:prSet/>
      <dgm:spPr/>
      <dgm:t>
        <a:bodyPr/>
        <a:lstStyle/>
        <a:p>
          <a:endParaRPr lang="en-GB"/>
        </a:p>
      </dgm:t>
    </dgm:pt>
    <dgm:pt modelId="{2A3B9295-D859-4ECB-ADF4-51C13F55ECC7}" type="sibTrans" cxnId="{7B7BFADB-9F18-470F-8DB5-7B62BF371C39}">
      <dgm:prSet/>
      <dgm:spPr>
        <a:solidFill>
          <a:schemeClr val="bg2"/>
        </a:solidFill>
        <a:ln>
          <a:solidFill>
            <a:schemeClr val="bg2"/>
          </a:solidFill>
        </a:ln>
      </dgm:spPr>
      <dgm:t>
        <a:bodyPr/>
        <a:lstStyle/>
        <a:p>
          <a:endParaRPr lang="en-GB"/>
        </a:p>
      </dgm:t>
    </dgm:pt>
    <dgm:pt modelId="{C354AB6C-3F97-4F8A-AFCC-2EB893D8A893}">
      <dgm:prSet custT="1">
        <dgm:style>
          <a:lnRef idx="2">
            <a:schemeClr val="accent3"/>
          </a:lnRef>
          <a:fillRef idx="1">
            <a:schemeClr val="lt1"/>
          </a:fillRef>
          <a:effectRef idx="0">
            <a:schemeClr val="accent3"/>
          </a:effectRef>
          <a:fontRef idx="minor">
            <a:schemeClr val="dk1"/>
          </a:fontRef>
        </dgm:style>
      </dgm:prSet>
      <dgm:spPr>
        <a:ln>
          <a:solidFill>
            <a:schemeClr val="bg2"/>
          </a:solidFill>
        </a:ln>
      </dgm:spPr>
      <dgm:t>
        <a:bodyPr/>
        <a:lstStyle/>
        <a:p>
          <a:r>
            <a:rPr lang="en-GB" sz="1200" dirty="0" smtClean="0">
              <a:latin typeface="Trebuchet MS" panose="020B0603020202020204" pitchFamily="34" charset="0"/>
            </a:rPr>
            <a:t>STL Self-Evaluation</a:t>
          </a:r>
          <a:endParaRPr lang="en-GB" sz="1200" dirty="0">
            <a:latin typeface="Trebuchet MS" panose="020B0603020202020204" pitchFamily="34" charset="0"/>
          </a:endParaRPr>
        </a:p>
      </dgm:t>
    </dgm:pt>
    <dgm:pt modelId="{F6982114-1394-4642-9BAD-80616FF1D509}" type="parTrans" cxnId="{BB24E5F4-0934-4124-837D-4D3DE8124C1C}">
      <dgm:prSet/>
      <dgm:spPr/>
      <dgm:t>
        <a:bodyPr/>
        <a:lstStyle/>
        <a:p>
          <a:endParaRPr lang="en-GB"/>
        </a:p>
      </dgm:t>
    </dgm:pt>
    <dgm:pt modelId="{5E70A4A9-0572-4B94-A49F-F454E962202D}" type="sibTrans" cxnId="{BB24E5F4-0934-4124-837D-4D3DE8124C1C}">
      <dgm:prSet/>
      <dgm:spPr/>
      <dgm:t>
        <a:bodyPr/>
        <a:lstStyle/>
        <a:p>
          <a:endParaRPr lang="en-GB"/>
        </a:p>
      </dgm:t>
    </dgm:pt>
    <dgm:pt modelId="{5AA36ED2-4FB3-4CBE-922E-ACB1314B20C0}" type="pres">
      <dgm:prSet presAssocID="{38224B34-8E8D-4060-91D6-5CA6E0FDF880}" presName="Name0" presStyleCnt="0">
        <dgm:presLayoutVars>
          <dgm:dir/>
          <dgm:resizeHandles val="exact"/>
        </dgm:presLayoutVars>
      </dgm:prSet>
      <dgm:spPr/>
    </dgm:pt>
    <dgm:pt modelId="{C33F73FA-EC08-4E95-8F5F-2D2B2BFAD4CD}" type="pres">
      <dgm:prSet presAssocID="{63D5FDB4-8798-4E85-AB4E-F009AC70F115}" presName="node" presStyleLbl="node1" presStyleIdx="0" presStyleCnt="5" custLinFactNeighborX="3425">
        <dgm:presLayoutVars>
          <dgm:bulletEnabled val="1"/>
        </dgm:presLayoutVars>
      </dgm:prSet>
      <dgm:spPr/>
      <dgm:t>
        <a:bodyPr/>
        <a:lstStyle/>
        <a:p>
          <a:endParaRPr lang="en-US"/>
        </a:p>
      </dgm:t>
    </dgm:pt>
    <dgm:pt modelId="{E06D508A-8B06-4A18-96F7-D590D5D65F66}" type="pres">
      <dgm:prSet presAssocID="{7BC033D5-86A0-4E2E-AE2D-022474CC7E63}" presName="sibTrans" presStyleLbl="sibTrans2D1" presStyleIdx="0" presStyleCnt="4"/>
      <dgm:spPr/>
      <dgm:t>
        <a:bodyPr/>
        <a:lstStyle/>
        <a:p>
          <a:endParaRPr lang="en-US"/>
        </a:p>
      </dgm:t>
    </dgm:pt>
    <dgm:pt modelId="{54AAB977-66D0-4EA4-80E7-04DDE1044289}" type="pres">
      <dgm:prSet presAssocID="{7BC033D5-86A0-4E2E-AE2D-022474CC7E63}" presName="connectorText" presStyleLbl="sibTrans2D1" presStyleIdx="0" presStyleCnt="4"/>
      <dgm:spPr/>
      <dgm:t>
        <a:bodyPr/>
        <a:lstStyle/>
        <a:p>
          <a:endParaRPr lang="en-US"/>
        </a:p>
      </dgm:t>
    </dgm:pt>
    <dgm:pt modelId="{09EDA0B5-674A-4E6E-944E-A6FFACDCD700}" type="pres">
      <dgm:prSet presAssocID="{4FA73C27-C203-4D09-900F-9FDFCC8008AD}" presName="node" presStyleLbl="node1" presStyleIdx="1" presStyleCnt="5" custLinFactNeighborX="-61">
        <dgm:presLayoutVars>
          <dgm:bulletEnabled val="1"/>
        </dgm:presLayoutVars>
      </dgm:prSet>
      <dgm:spPr/>
      <dgm:t>
        <a:bodyPr/>
        <a:lstStyle/>
        <a:p>
          <a:endParaRPr lang="en-US"/>
        </a:p>
      </dgm:t>
    </dgm:pt>
    <dgm:pt modelId="{BDF96C0F-B566-4C1D-AFF3-0A52490D74D8}" type="pres">
      <dgm:prSet presAssocID="{A3BF1AA6-525A-43D1-887E-2DD5BD39383C}" presName="sibTrans" presStyleLbl="sibTrans2D1" presStyleIdx="1" presStyleCnt="4"/>
      <dgm:spPr/>
      <dgm:t>
        <a:bodyPr/>
        <a:lstStyle/>
        <a:p>
          <a:endParaRPr lang="en-US"/>
        </a:p>
      </dgm:t>
    </dgm:pt>
    <dgm:pt modelId="{017BECFC-8E88-445D-A68F-1613DB6EB0D0}" type="pres">
      <dgm:prSet presAssocID="{A3BF1AA6-525A-43D1-887E-2DD5BD39383C}" presName="connectorText" presStyleLbl="sibTrans2D1" presStyleIdx="1" presStyleCnt="4"/>
      <dgm:spPr/>
      <dgm:t>
        <a:bodyPr/>
        <a:lstStyle/>
        <a:p>
          <a:endParaRPr lang="en-US"/>
        </a:p>
      </dgm:t>
    </dgm:pt>
    <dgm:pt modelId="{2C252F9C-BE0F-4B9B-86BB-3DA600370221}" type="pres">
      <dgm:prSet presAssocID="{1F32C866-C7E0-4528-93DA-18D87938B820}" presName="node" presStyleLbl="node1" presStyleIdx="2" presStyleCnt="5">
        <dgm:presLayoutVars>
          <dgm:bulletEnabled val="1"/>
        </dgm:presLayoutVars>
      </dgm:prSet>
      <dgm:spPr/>
      <dgm:t>
        <a:bodyPr/>
        <a:lstStyle/>
        <a:p>
          <a:endParaRPr lang="en-GB"/>
        </a:p>
      </dgm:t>
    </dgm:pt>
    <dgm:pt modelId="{60DAF642-6BE7-4D62-93F4-ED1E6453984F}" type="pres">
      <dgm:prSet presAssocID="{69A9E82A-ECAE-4A4E-8AE8-8FEECCBD9277}" presName="sibTrans" presStyleLbl="sibTrans2D1" presStyleIdx="2" presStyleCnt="4"/>
      <dgm:spPr/>
      <dgm:t>
        <a:bodyPr/>
        <a:lstStyle/>
        <a:p>
          <a:endParaRPr lang="en-US"/>
        </a:p>
      </dgm:t>
    </dgm:pt>
    <dgm:pt modelId="{8A03A328-762B-482B-B6CB-3637E2AC1749}" type="pres">
      <dgm:prSet presAssocID="{69A9E82A-ECAE-4A4E-8AE8-8FEECCBD9277}" presName="connectorText" presStyleLbl="sibTrans2D1" presStyleIdx="2" presStyleCnt="4"/>
      <dgm:spPr/>
      <dgm:t>
        <a:bodyPr/>
        <a:lstStyle/>
        <a:p>
          <a:endParaRPr lang="en-US"/>
        </a:p>
      </dgm:t>
    </dgm:pt>
    <dgm:pt modelId="{CCA0FA87-A4D0-48C8-842D-DC8EF373C17B}" type="pres">
      <dgm:prSet presAssocID="{6A96CC26-352C-4629-878A-6BA9C8B78462}" presName="node" presStyleLbl="node1" presStyleIdx="3" presStyleCnt="5">
        <dgm:presLayoutVars>
          <dgm:bulletEnabled val="1"/>
        </dgm:presLayoutVars>
      </dgm:prSet>
      <dgm:spPr/>
      <dgm:t>
        <a:bodyPr/>
        <a:lstStyle/>
        <a:p>
          <a:endParaRPr lang="en-GB"/>
        </a:p>
      </dgm:t>
    </dgm:pt>
    <dgm:pt modelId="{146AFD2E-7CB7-457F-9180-A9426536DE73}" type="pres">
      <dgm:prSet presAssocID="{2A3B9295-D859-4ECB-ADF4-51C13F55ECC7}" presName="sibTrans" presStyleLbl="sibTrans2D1" presStyleIdx="3" presStyleCnt="4"/>
      <dgm:spPr/>
      <dgm:t>
        <a:bodyPr/>
        <a:lstStyle/>
        <a:p>
          <a:endParaRPr lang="en-US"/>
        </a:p>
      </dgm:t>
    </dgm:pt>
    <dgm:pt modelId="{3590F93F-FD07-4203-AE54-5B6EC1FC5B97}" type="pres">
      <dgm:prSet presAssocID="{2A3B9295-D859-4ECB-ADF4-51C13F55ECC7}" presName="connectorText" presStyleLbl="sibTrans2D1" presStyleIdx="3" presStyleCnt="4"/>
      <dgm:spPr/>
      <dgm:t>
        <a:bodyPr/>
        <a:lstStyle/>
        <a:p>
          <a:endParaRPr lang="en-US"/>
        </a:p>
      </dgm:t>
    </dgm:pt>
    <dgm:pt modelId="{2CBD8555-CDAE-4AA1-887A-3C32A73940E3}" type="pres">
      <dgm:prSet presAssocID="{C354AB6C-3F97-4F8A-AFCC-2EB893D8A893}" presName="node" presStyleLbl="node1" presStyleIdx="4" presStyleCnt="5">
        <dgm:presLayoutVars>
          <dgm:bulletEnabled val="1"/>
        </dgm:presLayoutVars>
      </dgm:prSet>
      <dgm:spPr/>
      <dgm:t>
        <a:bodyPr/>
        <a:lstStyle/>
        <a:p>
          <a:endParaRPr lang="en-US"/>
        </a:p>
      </dgm:t>
    </dgm:pt>
  </dgm:ptLst>
  <dgm:cxnLst>
    <dgm:cxn modelId="{B7C7976E-1740-43B4-BDDA-5FBFB35CD6A9}" srcId="{38224B34-8E8D-4060-91D6-5CA6E0FDF880}" destId="{1F32C866-C7E0-4528-93DA-18D87938B820}" srcOrd="2" destOrd="0" parTransId="{011D027B-D079-49BE-90D4-7F27AC9A3B3C}" sibTransId="{69A9E82A-ECAE-4A4E-8AE8-8FEECCBD9277}"/>
    <dgm:cxn modelId="{7B7BFADB-9F18-470F-8DB5-7B62BF371C39}" srcId="{38224B34-8E8D-4060-91D6-5CA6E0FDF880}" destId="{6A96CC26-352C-4629-878A-6BA9C8B78462}" srcOrd="3" destOrd="0" parTransId="{1A05D547-885F-47C9-AAC3-9A2C6D51ABED}" sibTransId="{2A3B9295-D859-4ECB-ADF4-51C13F55ECC7}"/>
    <dgm:cxn modelId="{D05ED90B-E4B1-4FDB-8220-504BE9C1AAA6}" type="presOf" srcId="{7BC033D5-86A0-4E2E-AE2D-022474CC7E63}" destId="{54AAB977-66D0-4EA4-80E7-04DDE1044289}" srcOrd="1" destOrd="0" presId="urn:microsoft.com/office/officeart/2005/8/layout/process1"/>
    <dgm:cxn modelId="{09716C12-8BF8-418A-9876-0E5EA7C217BD}" type="presOf" srcId="{6A96CC26-352C-4629-878A-6BA9C8B78462}" destId="{CCA0FA87-A4D0-48C8-842D-DC8EF373C17B}" srcOrd="0" destOrd="0" presId="urn:microsoft.com/office/officeart/2005/8/layout/process1"/>
    <dgm:cxn modelId="{CF9C0CA4-038D-4956-9F1A-4ACFDBDE9FFB}" type="presOf" srcId="{69A9E82A-ECAE-4A4E-8AE8-8FEECCBD9277}" destId="{8A03A328-762B-482B-B6CB-3637E2AC1749}" srcOrd="1" destOrd="0" presId="urn:microsoft.com/office/officeart/2005/8/layout/process1"/>
    <dgm:cxn modelId="{3F590D65-92FE-409D-A28B-0279D04F5B69}" type="presOf" srcId="{69A9E82A-ECAE-4A4E-8AE8-8FEECCBD9277}" destId="{60DAF642-6BE7-4D62-93F4-ED1E6453984F}" srcOrd="0" destOrd="0" presId="urn:microsoft.com/office/officeart/2005/8/layout/process1"/>
    <dgm:cxn modelId="{4E98F606-28CD-41BB-865F-8EA91881E044}" srcId="{38224B34-8E8D-4060-91D6-5CA6E0FDF880}" destId="{4FA73C27-C203-4D09-900F-9FDFCC8008AD}" srcOrd="1" destOrd="0" parTransId="{201C0E94-81C4-4324-9AA8-CED5C0ADE845}" sibTransId="{A3BF1AA6-525A-43D1-887E-2DD5BD39383C}"/>
    <dgm:cxn modelId="{B84D5D1F-F302-49B2-93BD-2CF610098C8E}" type="presOf" srcId="{2A3B9295-D859-4ECB-ADF4-51C13F55ECC7}" destId="{3590F93F-FD07-4203-AE54-5B6EC1FC5B97}" srcOrd="1" destOrd="0" presId="urn:microsoft.com/office/officeart/2005/8/layout/process1"/>
    <dgm:cxn modelId="{933DE574-CD10-4D44-8173-880CEA49F322}" type="presOf" srcId="{A3BF1AA6-525A-43D1-887E-2DD5BD39383C}" destId="{BDF96C0F-B566-4C1D-AFF3-0A52490D74D8}" srcOrd="0" destOrd="0" presId="urn:microsoft.com/office/officeart/2005/8/layout/process1"/>
    <dgm:cxn modelId="{8A5BD81B-8022-4121-93C0-13A9696ED4D7}" type="presOf" srcId="{A3BF1AA6-525A-43D1-887E-2DD5BD39383C}" destId="{017BECFC-8E88-445D-A68F-1613DB6EB0D0}" srcOrd="1" destOrd="0" presId="urn:microsoft.com/office/officeart/2005/8/layout/process1"/>
    <dgm:cxn modelId="{B9B4A92E-7B89-43DE-AAEC-1346BAEA4A90}" type="presOf" srcId="{38224B34-8E8D-4060-91D6-5CA6E0FDF880}" destId="{5AA36ED2-4FB3-4CBE-922E-ACB1314B20C0}" srcOrd="0" destOrd="0" presId="urn:microsoft.com/office/officeart/2005/8/layout/process1"/>
    <dgm:cxn modelId="{112DB2CF-3B69-422F-8838-ED44778A8070}" type="presOf" srcId="{2A3B9295-D859-4ECB-ADF4-51C13F55ECC7}" destId="{146AFD2E-7CB7-457F-9180-A9426536DE73}" srcOrd="0" destOrd="0" presId="urn:microsoft.com/office/officeart/2005/8/layout/process1"/>
    <dgm:cxn modelId="{BB24E5F4-0934-4124-837D-4D3DE8124C1C}" srcId="{38224B34-8E8D-4060-91D6-5CA6E0FDF880}" destId="{C354AB6C-3F97-4F8A-AFCC-2EB893D8A893}" srcOrd="4" destOrd="0" parTransId="{F6982114-1394-4642-9BAD-80616FF1D509}" sibTransId="{5E70A4A9-0572-4B94-A49F-F454E962202D}"/>
    <dgm:cxn modelId="{8BDDDA59-3206-41A5-A2D6-39490A77FAA3}" type="presOf" srcId="{63D5FDB4-8798-4E85-AB4E-F009AC70F115}" destId="{C33F73FA-EC08-4E95-8F5F-2D2B2BFAD4CD}" srcOrd="0" destOrd="0" presId="urn:microsoft.com/office/officeart/2005/8/layout/process1"/>
    <dgm:cxn modelId="{F411C398-D06C-4063-9404-99C75A0CCF9C}" type="presOf" srcId="{1F32C866-C7E0-4528-93DA-18D87938B820}" destId="{2C252F9C-BE0F-4B9B-86BB-3DA600370221}" srcOrd="0" destOrd="0" presId="urn:microsoft.com/office/officeart/2005/8/layout/process1"/>
    <dgm:cxn modelId="{6DA2C354-8A86-43FE-9F93-6031699FCB16}" srcId="{38224B34-8E8D-4060-91D6-5CA6E0FDF880}" destId="{63D5FDB4-8798-4E85-AB4E-F009AC70F115}" srcOrd="0" destOrd="0" parTransId="{4042F373-B2E7-42D0-A05A-F9D85E4B78CB}" sibTransId="{7BC033D5-86A0-4E2E-AE2D-022474CC7E63}"/>
    <dgm:cxn modelId="{B6354A03-F72B-4C2B-BF05-595CC1FC7D97}" type="presOf" srcId="{4FA73C27-C203-4D09-900F-9FDFCC8008AD}" destId="{09EDA0B5-674A-4E6E-944E-A6FFACDCD700}" srcOrd="0" destOrd="0" presId="urn:microsoft.com/office/officeart/2005/8/layout/process1"/>
    <dgm:cxn modelId="{55ED67B8-7C02-48FD-AF7E-3747BDD6093A}" type="presOf" srcId="{C354AB6C-3F97-4F8A-AFCC-2EB893D8A893}" destId="{2CBD8555-CDAE-4AA1-887A-3C32A73940E3}" srcOrd="0" destOrd="0" presId="urn:microsoft.com/office/officeart/2005/8/layout/process1"/>
    <dgm:cxn modelId="{08740449-1047-493F-9DA6-E6F05762296B}" type="presOf" srcId="{7BC033D5-86A0-4E2E-AE2D-022474CC7E63}" destId="{E06D508A-8B06-4A18-96F7-D590D5D65F66}" srcOrd="0" destOrd="0" presId="urn:microsoft.com/office/officeart/2005/8/layout/process1"/>
    <dgm:cxn modelId="{E3022FDB-C74A-46F5-84B1-72244F2F4041}" type="presParOf" srcId="{5AA36ED2-4FB3-4CBE-922E-ACB1314B20C0}" destId="{C33F73FA-EC08-4E95-8F5F-2D2B2BFAD4CD}" srcOrd="0" destOrd="0" presId="urn:microsoft.com/office/officeart/2005/8/layout/process1"/>
    <dgm:cxn modelId="{C02BD89C-25C4-4B6A-A0D0-E3D727F3F863}" type="presParOf" srcId="{5AA36ED2-4FB3-4CBE-922E-ACB1314B20C0}" destId="{E06D508A-8B06-4A18-96F7-D590D5D65F66}" srcOrd="1" destOrd="0" presId="urn:microsoft.com/office/officeart/2005/8/layout/process1"/>
    <dgm:cxn modelId="{450FC462-752E-4842-8E8C-E9C367C61246}" type="presParOf" srcId="{E06D508A-8B06-4A18-96F7-D590D5D65F66}" destId="{54AAB977-66D0-4EA4-80E7-04DDE1044289}" srcOrd="0" destOrd="0" presId="urn:microsoft.com/office/officeart/2005/8/layout/process1"/>
    <dgm:cxn modelId="{B6C61246-1F68-4807-8FD1-29D95CF1A858}" type="presParOf" srcId="{5AA36ED2-4FB3-4CBE-922E-ACB1314B20C0}" destId="{09EDA0B5-674A-4E6E-944E-A6FFACDCD700}" srcOrd="2" destOrd="0" presId="urn:microsoft.com/office/officeart/2005/8/layout/process1"/>
    <dgm:cxn modelId="{D0334F54-1DEA-4FE8-AD2B-E2E4431A0405}" type="presParOf" srcId="{5AA36ED2-4FB3-4CBE-922E-ACB1314B20C0}" destId="{BDF96C0F-B566-4C1D-AFF3-0A52490D74D8}" srcOrd="3" destOrd="0" presId="urn:microsoft.com/office/officeart/2005/8/layout/process1"/>
    <dgm:cxn modelId="{F78B0D90-1E2E-4763-84BC-FE7087985E9D}" type="presParOf" srcId="{BDF96C0F-B566-4C1D-AFF3-0A52490D74D8}" destId="{017BECFC-8E88-445D-A68F-1613DB6EB0D0}" srcOrd="0" destOrd="0" presId="urn:microsoft.com/office/officeart/2005/8/layout/process1"/>
    <dgm:cxn modelId="{B04DAA28-B446-4E8B-AA9D-9EE0E89A88B9}" type="presParOf" srcId="{5AA36ED2-4FB3-4CBE-922E-ACB1314B20C0}" destId="{2C252F9C-BE0F-4B9B-86BB-3DA600370221}" srcOrd="4" destOrd="0" presId="urn:microsoft.com/office/officeart/2005/8/layout/process1"/>
    <dgm:cxn modelId="{1F63F060-B24D-4387-A2FC-3BA1DE5EDD20}" type="presParOf" srcId="{5AA36ED2-4FB3-4CBE-922E-ACB1314B20C0}" destId="{60DAF642-6BE7-4D62-93F4-ED1E6453984F}" srcOrd="5" destOrd="0" presId="urn:microsoft.com/office/officeart/2005/8/layout/process1"/>
    <dgm:cxn modelId="{746DC11F-0902-447B-8E95-381991F02621}" type="presParOf" srcId="{60DAF642-6BE7-4D62-93F4-ED1E6453984F}" destId="{8A03A328-762B-482B-B6CB-3637E2AC1749}" srcOrd="0" destOrd="0" presId="urn:microsoft.com/office/officeart/2005/8/layout/process1"/>
    <dgm:cxn modelId="{AEA6EFBC-39FE-4846-8058-01553B4938F5}" type="presParOf" srcId="{5AA36ED2-4FB3-4CBE-922E-ACB1314B20C0}" destId="{CCA0FA87-A4D0-48C8-842D-DC8EF373C17B}" srcOrd="6" destOrd="0" presId="urn:microsoft.com/office/officeart/2005/8/layout/process1"/>
    <dgm:cxn modelId="{9B6332E5-5B40-4DB4-A53C-46E3C7F49F0D}" type="presParOf" srcId="{5AA36ED2-4FB3-4CBE-922E-ACB1314B20C0}" destId="{146AFD2E-7CB7-457F-9180-A9426536DE73}" srcOrd="7" destOrd="0" presId="urn:microsoft.com/office/officeart/2005/8/layout/process1"/>
    <dgm:cxn modelId="{D7F454CA-D7BF-4712-A22D-B9489B79439B}" type="presParOf" srcId="{146AFD2E-7CB7-457F-9180-A9426536DE73}" destId="{3590F93F-FD07-4203-AE54-5B6EC1FC5B97}" srcOrd="0" destOrd="0" presId="urn:microsoft.com/office/officeart/2005/8/layout/process1"/>
    <dgm:cxn modelId="{52843365-049C-4170-B588-4BEDA77F18D3}" type="presParOf" srcId="{5AA36ED2-4FB3-4CBE-922E-ACB1314B20C0}" destId="{2CBD8555-CDAE-4AA1-887A-3C32A73940E3}"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8CD08C-0975-481B-BCF5-677DE5127108}" type="doc">
      <dgm:prSet loTypeId="urn:microsoft.com/office/officeart/2005/8/layout/arrow2" loCatId="process" qsTypeId="urn:microsoft.com/office/officeart/2005/8/quickstyle/simple1" qsCatId="simple" csTypeId="urn:microsoft.com/office/officeart/2005/8/colors/colorful3" csCatId="colorful" phldr="1"/>
      <dgm:spPr/>
    </dgm:pt>
    <dgm:pt modelId="{2609DB31-FE65-44EE-ADC8-FF2F5E348144}">
      <dgm:prSet phldrT="[Text]"/>
      <dgm:spPr/>
      <dgm:t>
        <a:bodyPr/>
        <a:lstStyle/>
        <a:p>
          <a:r>
            <a:rPr lang="en-GB" dirty="0" smtClean="0"/>
            <a:t>All candidates complete feedback survey</a:t>
          </a:r>
          <a:endParaRPr lang="en-GB" dirty="0"/>
        </a:p>
      </dgm:t>
    </dgm:pt>
    <dgm:pt modelId="{0004061C-70EE-4BA7-A72F-FBFE2BE565B0}" type="parTrans" cxnId="{CD4CE6AF-4466-4934-84F2-568505808FD3}">
      <dgm:prSet/>
      <dgm:spPr/>
      <dgm:t>
        <a:bodyPr/>
        <a:lstStyle/>
        <a:p>
          <a:endParaRPr lang="en-GB"/>
        </a:p>
      </dgm:t>
    </dgm:pt>
    <dgm:pt modelId="{426F7BD8-FEEF-4330-926F-7DC68463EE2F}" type="sibTrans" cxnId="{CD4CE6AF-4466-4934-84F2-568505808FD3}">
      <dgm:prSet/>
      <dgm:spPr/>
      <dgm:t>
        <a:bodyPr/>
        <a:lstStyle/>
        <a:p>
          <a:endParaRPr lang="en-GB"/>
        </a:p>
      </dgm:t>
    </dgm:pt>
    <dgm:pt modelId="{D9264752-0410-4C4E-8B8E-19637B4E93FC}">
      <dgm:prSet phldrT="[Text]"/>
      <dgm:spPr/>
      <dgm:t>
        <a:bodyPr/>
        <a:lstStyle/>
        <a:p>
          <a:r>
            <a:rPr lang="en-GB" dirty="0" smtClean="0"/>
            <a:t>Answers analysed &amp; shared via regular e-blast</a:t>
          </a:r>
          <a:endParaRPr lang="en-GB" dirty="0"/>
        </a:p>
      </dgm:t>
    </dgm:pt>
    <dgm:pt modelId="{9164F3ED-A8D9-47E2-AD3E-987314E00650}" type="parTrans" cxnId="{141DE411-9441-4F07-8A5D-0555DD598BE7}">
      <dgm:prSet/>
      <dgm:spPr/>
      <dgm:t>
        <a:bodyPr/>
        <a:lstStyle/>
        <a:p>
          <a:endParaRPr lang="en-GB"/>
        </a:p>
      </dgm:t>
    </dgm:pt>
    <dgm:pt modelId="{ADF5A18B-155D-4BD2-A35E-BD5C50901268}" type="sibTrans" cxnId="{141DE411-9441-4F07-8A5D-0555DD598BE7}">
      <dgm:prSet/>
      <dgm:spPr/>
      <dgm:t>
        <a:bodyPr/>
        <a:lstStyle/>
        <a:p>
          <a:endParaRPr lang="en-GB"/>
        </a:p>
      </dgm:t>
    </dgm:pt>
    <dgm:pt modelId="{30D89F6C-F1BC-4385-926E-E1A744FCFE5F}">
      <dgm:prSet phldrT="[Text]"/>
      <dgm:spPr/>
      <dgm:t>
        <a:bodyPr/>
        <a:lstStyle/>
        <a:p>
          <a:r>
            <a:rPr lang="en-GB" dirty="0" smtClean="0"/>
            <a:t>Content used for 1:1’s, training &amp; continual process development</a:t>
          </a:r>
          <a:endParaRPr lang="en-GB" dirty="0"/>
        </a:p>
      </dgm:t>
    </dgm:pt>
    <dgm:pt modelId="{C18B3152-111B-4288-87D4-9ACBC55FCB70}" type="parTrans" cxnId="{5DE271CC-6629-42AF-ADA8-766639A936C4}">
      <dgm:prSet/>
      <dgm:spPr/>
      <dgm:t>
        <a:bodyPr/>
        <a:lstStyle/>
        <a:p>
          <a:endParaRPr lang="en-GB"/>
        </a:p>
      </dgm:t>
    </dgm:pt>
    <dgm:pt modelId="{92701529-5CE0-4C1C-80AB-5FD71ABCD6F5}" type="sibTrans" cxnId="{5DE271CC-6629-42AF-ADA8-766639A936C4}">
      <dgm:prSet/>
      <dgm:spPr/>
      <dgm:t>
        <a:bodyPr/>
        <a:lstStyle/>
        <a:p>
          <a:endParaRPr lang="en-GB"/>
        </a:p>
      </dgm:t>
    </dgm:pt>
    <dgm:pt modelId="{10E075E6-8D91-4847-86E6-9737F92E967F}" type="pres">
      <dgm:prSet presAssocID="{178CD08C-0975-481B-BCF5-677DE5127108}" presName="arrowDiagram" presStyleCnt="0">
        <dgm:presLayoutVars>
          <dgm:chMax val="5"/>
          <dgm:dir/>
          <dgm:resizeHandles val="exact"/>
        </dgm:presLayoutVars>
      </dgm:prSet>
      <dgm:spPr/>
    </dgm:pt>
    <dgm:pt modelId="{E79BDBC4-8F04-41B9-B0D5-0B9ACC97EC5D}" type="pres">
      <dgm:prSet presAssocID="{178CD08C-0975-481B-BCF5-677DE5127108}" presName="arrow" presStyleLbl="bgShp" presStyleIdx="0" presStyleCnt="1"/>
      <dgm:spPr/>
    </dgm:pt>
    <dgm:pt modelId="{EAC23FEB-C8F8-42B7-A0A9-1A53A3A8A0B1}" type="pres">
      <dgm:prSet presAssocID="{178CD08C-0975-481B-BCF5-677DE5127108}" presName="arrowDiagram3" presStyleCnt="0"/>
      <dgm:spPr/>
    </dgm:pt>
    <dgm:pt modelId="{39B3C886-FE44-4DBD-A5C8-502DC111A03F}" type="pres">
      <dgm:prSet presAssocID="{2609DB31-FE65-44EE-ADC8-FF2F5E348144}" presName="bullet3a" presStyleLbl="node1" presStyleIdx="0" presStyleCnt="3"/>
      <dgm:spPr/>
    </dgm:pt>
    <dgm:pt modelId="{508282D0-5732-4721-BCD6-9DE43CB276ED}" type="pres">
      <dgm:prSet presAssocID="{2609DB31-FE65-44EE-ADC8-FF2F5E348144}" presName="textBox3a" presStyleLbl="revTx" presStyleIdx="0" presStyleCnt="3">
        <dgm:presLayoutVars>
          <dgm:bulletEnabled val="1"/>
        </dgm:presLayoutVars>
      </dgm:prSet>
      <dgm:spPr/>
      <dgm:t>
        <a:bodyPr/>
        <a:lstStyle/>
        <a:p>
          <a:endParaRPr lang="en-GB"/>
        </a:p>
      </dgm:t>
    </dgm:pt>
    <dgm:pt modelId="{A3E9142E-51D8-4512-9C37-410EA7ECDE13}" type="pres">
      <dgm:prSet presAssocID="{D9264752-0410-4C4E-8B8E-19637B4E93FC}" presName="bullet3b" presStyleLbl="node1" presStyleIdx="1" presStyleCnt="3"/>
      <dgm:spPr/>
    </dgm:pt>
    <dgm:pt modelId="{C482DC48-BF33-4DE1-AEF8-75B02976BBF3}" type="pres">
      <dgm:prSet presAssocID="{D9264752-0410-4C4E-8B8E-19637B4E93FC}" presName="textBox3b" presStyleLbl="revTx" presStyleIdx="1" presStyleCnt="3">
        <dgm:presLayoutVars>
          <dgm:bulletEnabled val="1"/>
        </dgm:presLayoutVars>
      </dgm:prSet>
      <dgm:spPr/>
      <dgm:t>
        <a:bodyPr/>
        <a:lstStyle/>
        <a:p>
          <a:endParaRPr lang="en-GB"/>
        </a:p>
      </dgm:t>
    </dgm:pt>
    <dgm:pt modelId="{5C63D1A3-CB3A-40B2-B287-756F1AD03957}" type="pres">
      <dgm:prSet presAssocID="{30D89F6C-F1BC-4385-926E-E1A744FCFE5F}" presName="bullet3c" presStyleLbl="node1" presStyleIdx="2" presStyleCnt="3"/>
      <dgm:spPr/>
    </dgm:pt>
    <dgm:pt modelId="{566FBEAE-6F85-456A-B1CC-CCEB360730DD}" type="pres">
      <dgm:prSet presAssocID="{30D89F6C-F1BC-4385-926E-E1A744FCFE5F}" presName="textBox3c" presStyleLbl="revTx" presStyleIdx="2" presStyleCnt="3">
        <dgm:presLayoutVars>
          <dgm:bulletEnabled val="1"/>
        </dgm:presLayoutVars>
      </dgm:prSet>
      <dgm:spPr/>
      <dgm:t>
        <a:bodyPr/>
        <a:lstStyle/>
        <a:p>
          <a:endParaRPr lang="en-GB"/>
        </a:p>
      </dgm:t>
    </dgm:pt>
  </dgm:ptLst>
  <dgm:cxnLst>
    <dgm:cxn modelId="{141DE411-9441-4F07-8A5D-0555DD598BE7}" srcId="{178CD08C-0975-481B-BCF5-677DE5127108}" destId="{D9264752-0410-4C4E-8B8E-19637B4E93FC}" srcOrd="1" destOrd="0" parTransId="{9164F3ED-A8D9-47E2-AD3E-987314E00650}" sibTransId="{ADF5A18B-155D-4BD2-A35E-BD5C50901268}"/>
    <dgm:cxn modelId="{1BD8EDED-1024-486B-9DA1-840DBDABFC0B}" type="presOf" srcId="{2609DB31-FE65-44EE-ADC8-FF2F5E348144}" destId="{508282D0-5732-4721-BCD6-9DE43CB276ED}" srcOrd="0" destOrd="0" presId="urn:microsoft.com/office/officeart/2005/8/layout/arrow2"/>
    <dgm:cxn modelId="{CD4CE6AF-4466-4934-84F2-568505808FD3}" srcId="{178CD08C-0975-481B-BCF5-677DE5127108}" destId="{2609DB31-FE65-44EE-ADC8-FF2F5E348144}" srcOrd="0" destOrd="0" parTransId="{0004061C-70EE-4BA7-A72F-FBFE2BE565B0}" sibTransId="{426F7BD8-FEEF-4330-926F-7DC68463EE2F}"/>
    <dgm:cxn modelId="{BA19B5E4-3022-4C55-85A6-38EEC3D6A682}" type="presOf" srcId="{178CD08C-0975-481B-BCF5-677DE5127108}" destId="{10E075E6-8D91-4847-86E6-9737F92E967F}" srcOrd="0" destOrd="0" presId="urn:microsoft.com/office/officeart/2005/8/layout/arrow2"/>
    <dgm:cxn modelId="{5DE271CC-6629-42AF-ADA8-766639A936C4}" srcId="{178CD08C-0975-481B-BCF5-677DE5127108}" destId="{30D89F6C-F1BC-4385-926E-E1A744FCFE5F}" srcOrd="2" destOrd="0" parTransId="{C18B3152-111B-4288-87D4-9ACBC55FCB70}" sibTransId="{92701529-5CE0-4C1C-80AB-5FD71ABCD6F5}"/>
    <dgm:cxn modelId="{9C37A00A-D435-434F-B897-25A970F145BA}" type="presOf" srcId="{D9264752-0410-4C4E-8B8E-19637B4E93FC}" destId="{C482DC48-BF33-4DE1-AEF8-75B02976BBF3}" srcOrd="0" destOrd="0" presId="urn:microsoft.com/office/officeart/2005/8/layout/arrow2"/>
    <dgm:cxn modelId="{DCB6B3EE-E39B-499B-BA77-D956B2B62988}" type="presOf" srcId="{30D89F6C-F1BC-4385-926E-E1A744FCFE5F}" destId="{566FBEAE-6F85-456A-B1CC-CCEB360730DD}" srcOrd="0" destOrd="0" presId="urn:microsoft.com/office/officeart/2005/8/layout/arrow2"/>
    <dgm:cxn modelId="{18CE1F3F-3A47-483E-9CC6-58D507DEAC48}" type="presParOf" srcId="{10E075E6-8D91-4847-86E6-9737F92E967F}" destId="{E79BDBC4-8F04-41B9-B0D5-0B9ACC97EC5D}" srcOrd="0" destOrd="0" presId="urn:microsoft.com/office/officeart/2005/8/layout/arrow2"/>
    <dgm:cxn modelId="{3391A217-DE65-408B-9B61-249754D64778}" type="presParOf" srcId="{10E075E6-8D91-4847-86E6-9737F92E967F}" destId="{EAC23FEB-C8F8-42B7-A0A9-1A53A3A8A0B1}" srcOrd="1" destOrd="0" presId="urn:microsoft.com/office/officeart/2005/8/layout/arrow2"/>
    <dgm:cxn modelId="{7A8F8FC2-5ACC-40B9-AFA2-123F74BF0BC9}" type="presParOf" srcId="{EAC23FEB-C8F8-42B7-A0A9-1A53A3A8A0B1}" destId="{39B3C886-FE44-4DBD-A5C8-502DC111A03F}" srcOrd="0" destOrd="0" presId="urn:microsoft.com/office/officeart/2005/8/layout/arrow2"/>
    <dgm:cxn modelId="{4C9B1384-9F7A-438C-8165-C44E3C7AF65E}" type="presParOf" srcId="{EAC23FEB-C8F8-42B7-A0A9-1A53A3A8A0B1}" destId="{508282D0-5732-4721-BCD6-9DE43CB276ED}" srcOrd="1" destOrd="0" presId="urn:microsoft.com/office/officeart/2005/8/layout/arrow2"/>
    <dgm:cxn modelId="{A3343121-AECC-42C0-9007-1D55013C7231}" type="presParOf" srcId="{EAC23FEB-C8F8-42B7-A0A9-1A53A3A8A0B1}" destId="{A3E9142E-51D8-4512-9C37-410EA7ECDE13}" srcOrd="2" destOrd="0" presId="urn:microsoft.com/office/officeart/2005/8/layout/arrow2"/>
    <dgm:cxn modelId="{EB27BCD5-E338-4655-AE28-FB0CBB673A70}" type="presParOf" srcId="{EAC23FEB-C8F8-42B7-A0A9-1A53A3A8A0B1}" destId="{C482DC48-BF33-4DE1-AEF8-75B02976BBF3}" srcOrd="3" destOrd="0" presId="urn:microsoft.com/office/officeart/2005/8/layout/arrow2"/>
    <dgm:cxn modelId="{189DA996-2381-49F0-B058-DC9E7B2C0328}" type="presParOf" srcId="{EAC23FEB-C8F8-42B7-A0A9-1A53A3A8A0B1}" destId="{5C63D1A3-CB3A-40B2-B287-756F1AD03957}" srcOrd="4" destOrd="0" presId="urn:microsoft.com/office/officeart/2005/8/layout/arrow2"/>
    <dgm:cxn modelId="{9403FDF8-8FFA-4FF1-8090-C55A95606227}" type="presParOf" srcId="{EAC23FEB-C8F8-42B7-A0A9-1A53A3A8A0B1}" destId="{566FBEAE-6F85-456A-B1CC-CCEB360730DD}"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CB2A1B-ECD5-431D-81B1-16897071782F}" type="doc">
      <dgm:prSet loTypeId="urn:microsoft.com/office/officeart/2005/8/layout/vList5" loCatId="list" qsTypeId="urn:microsoft.com/office/officeart/2005/8/quickstyle/3d2" qsCatId="3D" csTypeId="urn:microsoft.com/office/officeart/2005/8/colors/accent2_3" csCatId="accent2" phldr="1"/>
      <dgm:spPr/>
      <dgm:t>
        <a:bodyPr/>
        <a:lstStyle/>
        <a:p>
          <a:endParaRPr lang="en-GB"/>
        </a:p>
      </dgm:t>
    </dgm:pt>
    <dgm:pt modelId="{C64E4A37-6461-490D-8738-646151EF5EEA}">
      <dgm:prSet phldrT="[Text]"/>
      <dgm:spPr/>
      <dgm:t>
        <a:bodyPr/>
        <a:lstStyle/>
        <a:p>
          <a:r>
            <a:rPr lang="en-GB" dirty="0" smtClean="0"/>
            <a:t>Application</a:t>
          </a:r>
          <a:endParaRPr lang="en-GB" dirty="0"/>
        </a:p>
      </dgm:t>
    </dgm:pt>
    <dgm:pt modelId="{9CAB2EBC-5696-4FD6-B0C9-BB496983BFC1}" type="parTrans" cxnId="{0ACB62D5-FD18-4363-8B15-5E6DA022C6C6}">
      <dgm:prSet/>
      <dgm:spPr/>
      <dgm:t>
        <a:bodyPr/>
        <a:lstStyle/>
        <a:p>
          <a:endParaRPr lang="en-GB"/>
        </a:p>
      </dgm:t>
    </dgm:pt>
    <dgm:pt modelId="{2192763B-41C8-4122-8C92-7C9548051EF0}" type="sibTrans" cxnId="{0ACB62D5-FD18-4363-8B15-5E6DA022C6C6}">
      <dgm:prSet/>
      <dgm:spPr/>
      <dgm:t>
        <a:bodyPr/>
        <a:lstStyle/>
        <a:p>
          <a:endParaRPr lang="en-GB"/>
        </a:p>
      </dgm:t>
    </dgm:pt>
    <dgm:pt modelId="{97E821DD-DFC0-4A02-B01F-30FF29423709}">
      <dgm:prSet phldrT="[Text]"/>
      <dgm:spPr/>
      <dgm:t>
        <a:bodyPr/>
        <a:lstStyle/>
        <a:p>
          <a:r>
            <a:rPr lang="en-GB" dirty="0" smtClean="0"/>
            <a:t>All forms blind-screened by two trained screeners</a:t>
          </a:r>
          <a:endParaRPr lang="en-GB" dirty="0"/>
        </a:p>
      </dgm:t>
    </dgm:pt>
    <dgm:pt modelId="{F03C7883-E934-467D-B22B-86BFE27D2F08}" type="parTrans" cxnId="{766A9143-1CDB-46C7-9F99-11FEA23288DA}">
      <dgm:prSet/>
      <dgm:spPr/>
      <dgm:t>
        <a:bodyPr/>
        <a:lstStyle/>
        <a:p>
          <a:endParaRPr lang="en-GB"/>
        </a:p>
      </dgm:t>
    </dgm:pt>
    <dgm:pt modelId="{E857289F-7D60-45AC-AF25-A05BDA783E63}" type="sibTrans" cxnId="{766A9143-1CDB-46C7-9F99-11FEA23288DA}">
      <dgm:prSet/>
      <dgm:spPr/>
      <dgm:t>
        <a:bodyPr/>
        <a:lstStyle/>
        <a:p>
          <a:endParaRPr lang="en-GB"/>
        </a:p>
      </dgm:t>
    </dgm:pt>
    <dgm:pt modelId="{518E23FF-4E39-42CC-A244-230715568AAE}">
      <dgm:prSet phldrT="[Text]"/>
      <dgm:spPr/>
      <dgm:t>
        <a:bodyPr/>
        <a:lstStyle/>
        <a:p>
          <a:r>
            <a:rPr lang="en-GB" dirty="0" smtClean="0"/>
            <a:t>Independent manager of process will re-screen third time if decision not unanimous </a:t>
          </a:r>
          <a:endParaRPr lang="en-GB" dirty="0"/>
        </a:p>
      </dgm:t>
    </dgm:pt>
    <dgm:pt modelId="{805E57D8-5E3B-4535-89DB-D7F4907B7552}" type="parTrans" cxnId="{17FC5413-985D-4E25-A9C9-88CFBFBB4E4C}">
      <dgm:prSet/>
      <dgm:spPr/>
      <dgm:t>
        <a:bodyPr/>
        <a:lstStyle/>
        <a:p>
          <a:endParaRPr lang="en-GB"/>
        </a:p>
      </dgm:t>
    </dgm:pt>
    <dgm:pt modelId="{DB0A2CC8-B529-4180-A9CC-B0AEE92D47DA}" type="sibTrans" cxnId="{17FC5413-985D-4E25-A9C9-88CFBFBB4E4C}">
      <dgm:prSet/>
      <dgm:spPr/>
      <dgm:t>
        <a:bodyPr/>
        <a:lstStyle/>
        <a:p>
          <a:endParaRPr lang="en-GB"/>
        </a:p>
      </dgm:t>
    </dgm:pt>
    <dgm:pt modelId="{9D084AA0-0458-439D-9B74-4E6F15965112}">
      <dgm:prSet phldrT="[Text]"/>
      <dgm:spPr/>
      <dgm:t>
        <a:bodyPr/>
        <a:lstStyle/>
        <a:p>
          <a:r>
            <a:rPr lang="en-GB" dirty="0" smtClean="0"/>
            <a:t>Assessment Centre</a:t>
          </a:r>
          <a:endParaRPr lang="en-GB" dirty="0"/>
        </a:p>
      </dgm:t>
    </dgm:pt>
    <dgm:pt modelId="{0E1EE1FE-0829-4B92-AAB2-7B3582B3B648}" type="parTrans" cxnId="{63DC76F6-9DF6-4760-A034-7603A3270853}">
      <dgm:prSet/>
      <dgm:spPr/>
      <dgm:t>
        <a:bodyPr/>
        <a:lstStyle/>
        <a:p>
          <a:endParaRPr lang="en-GB"/>
        </a:p>
      </dgm:t>
    </dgm:pt>
    <dgm:pt modelId="{E263AA4A-9AB2-49A6-A16F-5F02AF3B1E73}" type="sibTrans" cxnId="{63DC76F6-9DF6-4760-A034-7603A3270853}">
      <dgm:prSet/>
      <dgm:spPr/>
      <dgm:t>
        <a:bodyPr/>
        <a:lstStyle/>
        <a:p>
          <a:endParaRPr lang="en-GB"/>
        </a:p>
      </dgm:t>
    </dgm:pt>
    <dgm:pt modelId="{AB517982-23E6-4B46-8C4B-F7EEFF4FFBBA}">
      <dgm:prSet phldrT="[Text]"/>
      <dgm:spPr/>
      <dgm:t>
        <a:bodyPr/>
        <a:lstStyle/>
        <a:p>
          <a:r>
            <a:rPr lang="en-GB" dirty="0" smtClean="0"/>
            <a:t>Wash-up meeting held consulting all Assessors and external values-based context if required</a:t>
          </a:r>
          <a:endParaRPr lang="en-GB" dirty="0"/>
        </a:p>
      </dgm:t>
    </dgm:pt>
    <dgm:pt modelId="{8ACD5311-FCB6-475A-9CC8-783F0248169D}" type="parTrans" cxnId="{F4CCF512-0430-4D32-8E9A-4ED5EE2852BA}">
      <dgm:prSet/>
      <dgm:spPr/>
      <dgm:t>
        <a:bodyPr/>
        <a:lstStyle/>
        <a:p>
          <a:endParaRPr lang="en-GB"/>
        </a:p>
      </dgm:t>
    </dgm:pt>
    <dgm:pt modelId="{C4E4B1F7-B7EF-47C5-A804-9A4D2BBDBCE1}" type="sibTrans" cxnId="{F4CCF512-0430-4D32-8E9A-4ED5EE2852BA}">
      <dgm:prSet/>
      <dgm:spPr/>
      <dgm:t>
        <a:bodyPr/>
        <a:lstStyle/>
        <a:p>
          <a:endParaRPr lang="en-GB"/>
        </a:p>
      </dgm:t>
    </dgm:pt>
    <dgm:pt modelId="{72EF122F-3747-4B4E-A233-861791E78A9D}">
      <dgm:prSet phldrT="[Text]"/>
      <dgm:spPr/>
      <dgm:t>
        <a:bodyPr/>
        <a:lstStyle/>
        <a:p>
          <a:r>
            <a:rPr lang="en-GB" dirty="0" smtClean="0"/>
            <a:t>4 Assessors assess each candidate to ensure un-biased account</a:t>
          </a:r>
          <a:endParaRPr lang="en-GB" dirty="0"/>
        </a:p>
      </dgm:t>
    </dgm:pt>
    <dgm:pt modelId="{3DDE96AA-8565-4CE8-BCFF-0C08D2ED5AF5}" type="parTrans" cxnId="{C9612053-4710-47AC-A8C6-7719BF1CBCBA}">
      <dgm:prSet/>
      <dgm:spPr/>
      <dgm:t>
        <a:bodyPr/>
        <a:lstStyle/>
        <a:p>
          <a:endParaRPr lang="en-GB"/>
        </a:p>
      </dgm:t>
    </dgm:pt>
    <dgm:pt modelId="{2F369066-2CC1-409C-8833-7C67896B6D35}" type="sibTrans" cxnId="{C9612053-4710-47AC-A8C6-7719BF1CBCBA}">
      <dgm:prSet/>
      <dgm:spPr/>
      <dgm:t>
        <a:bodyPr/>
        <a:lstStyle/>
        <a:p>
          <a:endParaRPr lang="en-GB"/>
        </a:p>
      </dgm:t>
    </dgm:pt>
    <dgm:pt modelId="{757C6B2B-3A2D-4959-9DBC-7AD0FD195072}">
      <dgm:prSet phldrT="[Text]"/>
      <dgm:spPr/>
      <dgm:t>
        <a:bodyPr/>
        <a:lstStyle/>
        <a:p>
          <a:r>
            <a:rPr lang="en-GB" dirty="0" smtClean="0"/>
            <a:t>Enrolment</a:t>
          </a:r>
          <a:endParaRPr lang="en-GB" dirty="0"/>
        </a:p>
      </dgm:t>
    </dgm:pt>
    <dgm:pt modelId="{190401D2-AB42-4926-9003-C4001CA5E211}" type="parTrans" cxnId="{CCDB7D8F-31D6-4EF5-AF44-CC7C60476235}">
      <dgm:prSet/>
      <dgm:spPr/>
      <dgm:t>
        <a:bodyPr/>
        <a:lstStyle/>
        <a:p>
          <a:endParaRPr lang="en-GB"/>
        </a:p>
      </dgm:t>
    </dgm:pt>
    <dgm:pt modelId="{8F1151B3-810A-4EAA-8526-503CE0AB11C7}" type="sibTrans" cxnId="{CCDB7D8F-31D6-4EF5-AF44-CC7C60476235}">
      <dgm:prSet/>
      <dgm:spPr/>
      <dgm:t>
        <a:bodyPr/>
        <a:lstStyle/>
        <a:p>
          <a:endParaRPr lang="en-GB"/>
        </a:p>
      </dgm:t>
    </dgm:pt>
    <dgm:pt modelId="{1E32D059-BEDF-4383-976C-6A3F7C220BE8}">
      <dgm:prSet phldrT="[Text]"/>
      <dgm:spPr/>
      <dgm:t>
        <a:bodyPr/>
        <a:lstStyle/>
        <a:p>
          <a:r>
            <a:rPr lang="en-GB" dirty="0" smtClean="0"/>
            <a:t>Key contacts at Teach First, and our University training providers assess candidates at each enrolment stage</a:t>
          </a:r>
          <a:endParaRPr lang="en-GB" dirty="0"/>
        </a:p>
      </dgm:t>
    </dgm:pt>
    <dgm:pt modelId="{5A522DA3-3F71-4CCA-A9C9-D55374A210E2}" type="parTrans" cxnId="{61B84D1F-1BEE-4642-8EDD-11CD0282F6EA}">
      <dgm:prSet/>
      <dgm:spPr/>
      <dgm:t>
        <a:bodyPr/>
        <a:lstStyle/>
        <a:p>
          <a:endParaRPr lang="en-GB"/>
        </a:p>
      </dgm:t>
    </dgm:pt>
    <dgm:pt modelId="{EA598D56-0940-41E4-86D0-E2BBCFCFE568}" type="sibTrans" cxnId="{61B84D1F-1BEE-4642-8EDD-11CD0282F6EA}">
      <dgm:prSet/>
      <dgm:spPr/>
      <dgm:t>
        <a:bodyPr/>
        <a:lstStyle/>
        <a:p>
          <a:endParaRPr lang="en-GB"/>
        </a:p>
      </dgm:t>
    </dgm:pt>
    <dgm:pt modelId="{244BB3B4-DE45-4B5D-B0BB-D6F004BCB57C}">
      <dgm:prSet phldrT="[Text]"/>
      <dgm:spPr/>
      <dgm:t>
        <a:bodyPr/>
        <a:lstStyle/>
        <a:p>
          <a:r>
            <a:rPr lang="en-GB" dirty="0" smtClean="0"/>
            <a:t>Collaborative decision made on what is best for individual and pupils if all requirements not met</a:t>
          </a:r>
          <a:endParaRPr lang="en-GB" dirty="0"/>
        </a:p>
      </dgm:t>
    </dgm:pt>
    <dgm:pt modelId="{D42165C9-E3CB-4C5A-A751-C248CD076232}" type="parTrans" cxnId="{26ADA3C7-A40C-4305-AA39-D2E9B135A383}">
      <dgm:prSet/>
      <dgm:spPr/>
      <dgm:t>
        <a:bodyPr/>
        <a:lstStyle/>
        <a:p>
          <a:endParaRPr lang="en-GB"/>
        </a:p>
      </dgm:t>
    </dgm:pt>
    <dgm:pt modelId="{CCD0E55E-7061-4FFA-B43C-E55FF0569705}" type="sibTrans" cxnId="{26ADA3C7-A40C-4305-AA39-D2E9B135A383}">
      <dgm:prSet/>
      <dgm:spPr/>
      <dgm:t>
        <a:bodyPr/>
        <a:lstStyle/>
        <a:p>
          <a:endParaRPr lang="en-GB"/>
        </a:p>
      </dgm:t>
    </dgm:pt>
    <dgm:pt modelId="{E32A00AE-4741-4106-9FB7-11DBF8B0B16D}" type="pres">
      <dgm:prSet presAssocID="{BACB2A1B-ECD5-431D-81B1-16897071782F}" presName="Name0" presStyleCnt="0">
        <dgm:presLayoutVars>
          <dgm:dir/>
          <dgm:animLvl val="lvl"/>
          <dgm:resizeHandles val="exact"/>
        </dgm:presLayoutVars>
      </dgm:prSet>
      <dgm:spPr/>
      <dgm:t>
        <a:bodyPr/>
        <a:lstStyle/>
        <a:p>
          <a:endParaRPr lang="en-GB"/>
        </a:p>
      </dgm:t>
    </dgm:pt>
    <dgm:pt modelId="{2D5F4021-14EE-467D-A19F-A2B9000B650C}" type="pres">
      <dgm:prSet presAssocID="{C64E4A37-6461-490D-8738-646151EF5EEA}" presName="linNode" presStyleCnt="0"/>
      <dgm:spPr/>
    </dgm:pt>
    <dgm:pt modelId="{5BE64986-1A3F-4225-8284-484077DD73F8}" type="pres">
      <dgm:prSet presAssocID="{C64E4A37-6461-490D-8738-646151EF5EEA}" presName="parentText" presStyleLbl="node1" presStyleIdx="0" presStyleCnt="3">
        <dgm:presLayoutVars>
          <dgm:chMax val="1"/>
          <dgm:bulletEnabled val="1"/>
        </dgm:presLayoutVars>
      </dgm:prSet>
      <dgm:spPr/>
      <dgm:t>
        <a:bodyPr/>
        <a:lstStyle/>
        <a:p>
          <a:endParaRPr lang="en-GB"/>
        </a:p>
      </dgm:t>
    </dgm:pt>
    <dgm:pt modelId="{158DB62F-27DD-4BBA-8D24-BC4C82711C7D}" type="pres">
      <dgm:prSet presAssocID="{C64E4A37-6461-490D-8738-646151EF5EEA}" presName="descendantText" presStyleLbl="alignAccFollowNode1" presStyleIdx="0" presStyleCnt="3">
        <dgm:presLayoutVars>
          <dgm:bulletEnabled val="1"/>
        </dgm:presLayoutVars>
      </dgm:prSet>
      <dgm:spPr/>
      <dgm:t>
        <a:bodyPr/>
        <a:lstStyle/>
        <a:p>
          <a:endParaRPr lang="en-GB"/>
        </a:p>
      </dgm:t>
    </dgm:pt>
    <dgm:pt modelId="{7D00FBD2-5EE0-41AE-802A-35C070A051A3}" type="pres">
      <dgm:prSet presAssocID="{2192763B-41C8-4122-8C92-7C9548051EF0}" presName="sp" presStyleCnt="0"/>
      <dgm:spPr/>
    </dgm:pt>
    <dgm:pt modelId="{531878AA-3FA5-4DC2-B85B-90A7210D7E60}" type="pres">
      <dgm:prSet presAssocID="{9D084AA0-0458-439D-9B74-4E6F15965112}" presName="linNode" presStyleCnt="0"/>
      <dgm:spPr/>
    </dgm:pt>
    <dgm:pt modelId="{761DC30B-86E7-4238-A3A7-CACE2D5FCADD}" type="pres">
      <dgm:prSet presAssocID="{9D084AA0-0458-439D-9B74-4E6F15965112}" presName="parentText" presStyleLbl="node1" presStyleIdx="1" presStyleCnt="3">
        <dgm:presLayoutVars>
          <dgm:chMax val="1"/>
          <dgm:bulletEnabled val="1"/>
        </dgm:presLayoutVars>
      </dgm:prSet>
      <dgm:spPr/>
      <dgm:t>
        <a:bodyPr/>
        <a:lstStyle/>
        <a:p>
          <a:endParaRPr lang="en-GB"/>
        </a:p>
      </dgm:t>
    </dgm:pt>
    <dgm:pt modelId="{CECE38F6-A72A-4D62-B5AC-8AA2698F6080}" type="pres">
      <dgm:prSet presAssocID="{9D084AA0-0458-439D-9B74-4E6F15965112}" presName="descendantText" presStyleLbl="alignAccFollowNode1" presStyleIdx="1" presStyleCnt="3">
        <dgm:presLayoutVars>
          <dgm:bulletEnabled val="1"/>
        </dgm:presLayoutVars>
      </dgm:prSet>
      <dgm:spPr/>
      <dgm:t>
        <a:bodyPr/>
        <a:lstStyle/>
        <a:p>
          <a:endParaRPr lang="en-GB"/>
        </a:p>
      </dgm:t>
    </dgm:pt>
    <dgm:pt modelId="{91D1FA0C-6116-4200-A213-8F1E3F6643F3}" type="pres">
      <dgm:prSet presAssocID="{E263AA4A-9AB2-49A6-A16F-5F02AF3B1E73}" presName="sp" presStyleCnt="0"/>
      <dgm:spPr/>
    </dgm:pt>
    <dgm:pt modelId="{C1C72C87-CAA2-42FD-AE47-F6E1455FBBEB}" type="pres">
      <dgm:prSet presAssocID="{757C6B2B-3A2D-4959-9DBC-7AD0FD195072}" presName="linNode" presStyleCnt="0"/>
      <dgm:spPr/>
    </dgm:pt>
    <dgm:pt modelId="{A3530800-561D-40B6-B176-DBD955FE0D0A}" type="pres">
      <dgm:prSet presAssocID="{757C6B2B-3A2D-4959-9DBC-7AD0FD195072}" presName="parentText" presStyleLbl="node1" presStyleIdx="2" presStyleCnt="3">
        <dgm:presLayoutVars>
          <dgm:chMax val="1"/>
          <dgm:bulletEnabled val="1"/>
        </dgm:presLayoutVars>
      </dgm:prSet>
      <dgm:spPr/>
      <dgm:t>
        <a:bodyPr/>
        <a:lstStyle/>
        <a:p>
          <a:endParaRPr lang="en-GB"/>
        </a:p>
      </dgm:t>
    </dgm:pt>
    <dgm:pt modelId="{07E5A7E7-D03E-4551-9287-AF196D4475EB}" type="pres">
      <dgm:prSet presAssocID="{757C6B2B-3A2D-4959-9DBC-7AD0FD195072}" presName="descendantText" presStyleLbl="alignAccFollowNode1" presStyleIdx="2" presStyleCnt="3">
        <dgm:presLayoutVars>
          <dgm:bulletEnabled val="1"/>
        </dgm:presLayoutVars>
      </dgm:prSet>
      <dgm:spPr/>
      <dgm:t>
        <a:bodyPr/>
        <a:lstStyle/>
        <a:p>
          <a:endParaRPr lang="en-GB"/>
        </a:p>
      </dgm:t>
    </dgm:pt>
  </dgm:ptLst>
  <dgm:cxnLst>
    <dgm:cxn modelId="{18439432-DF42-47B7-8052-60794A8B3970}" type="presOf" srcId="{518E23FF-4E39-42CC-A244-230715568AAE}" destId="{158DB62F-27DD-4BBA-8D24-BC4C82711C7D}" srcOrd="0" destOrd="1" presId="urn:microsoft.com/office/officeart/2005/8/layout/vList5"/>
    <dgm:cxn modelId="{9E4E63CE-4C46-45DD-BF77-94A0E42EEDC9}" type="presOf" srcId="{BACB2A1B-ECD5-431D-81B1-16897071782F}" destId="{E32A00AE-4741-4106-9FB7-11DBF8B0B16D}" srcOrd="0" destOrd="0" presId="urn:microsoft.com/office/officeart/2005/8/layout/vList5"/>
    <dgm:cxn modelId="{26ADA3C7-A40C-4305-AA39-D2E9B135A383}" srcId="{757C6B2B-3A2D-4959-9DBC-7AD0FD195072}" destId="{244BB3B4-DE45-4B5D-B0BB-D6F004BCB57C}" srcOrd="1" destOrd="0" parTransId="{D42165C9-E3CB-4C5A-A751-C248CD076232}" sibTransId="{CCD0E55E-7061-4FFA-B43C-E55FF0569705}"/>
    <dgm:cxn modelId="{C9612053-4710-47AC-A8C6-7719BF1CBCBA}" srcId="{9D084AA0-0458-439D-9B74-4E6F15965112}" destId="{72EF122F-3747-4B4E-A233-861791E78A9D}" srcOrd="1" destOrd="0" parTransId="{3DDE96AA-8565-4CE8-BCFF-0C08D2ED5AF5}" sibTransId="{2F369066-2CC1-409C-8833-7C67896B6D35}"/>
    <dgm:cxn modelId="{AE7E6A73-AEDB-4D6B-9C4D-DA03314EDC72}" type="presOf" srcId="{72EF122F-3747-4B4E-A233-861791E78A9D}" destId="{CECE38F6-A72A-4D62-B5AC-8AA2698F6080}" srcOrd="0" destOrd="1" presId="urn:microsoft.com/office/officeart/2005/8/layout/vList5"/>
    <dgm:cxn modelId="{61B84D1F-1BEE-4642-8EDD-11CD0282F6EA}" srcId="{757C6B2B-3A2D-4959-9DBC-7AD0FD195072}" destId="{1E32D059-BEDF-4383-976C-6A3F7C220BE8}" srcOrd="0" destOrd="0" parTransId="{5A522DA3-3F71-4CCA-A9C9-D55374A210E2}" sibTransId="{EA598D56-0940-41E4-86D0-E2BBCFCFE568}"/>
    <dgm:cxn modelId="{855A054F-3643-47B7-B6F6-B5A4B42E4C90}" type="presOf" srcId="{AB517982-23E6-4B46-8C4B-F7EEFF4FFBBA}" destId="{CECE38F6-A72A-4D62-B5AC-8AA2698F6080}" srcOrd="0" destOrd="0" presId="urn:microsoft.com/office/officeart/2005/8/layout/vList5"/>
    <dgm:cxn modelId="{63DC76F6-9DF6-4760-A034-7603A3270853}" srcId="{BACB2A1B-ECD5-431D-81B1-16897071782F}" destId="{9D084AA0-0458-439D-9B74-4E6F15965112}" srcOrd="1" destOrd="0" parTransId="{0E1EE1FE-0829-4B92-AAB2-7B3582B3B648}" sibTransId="{E263AA4A-9AB2-49A6-A16F-5F02AF3B1E73}"/>
    <dgm:cxn modelId="{A4655592-BDC0-46D6-A0DB-0881D8909812}" type="presOf" srcId="{C64E4A37-6461-490D-8738-646151EF5EEA}" destId="{5BE64986-1A3F-4225-8284-484077DD73F8}" srcOrd="0" destOrd="0" presId="urn:microsoft.com/office/officeart/2005/8/layout/vList5"/>
    <dgm:cxn modelId="{D6C8FC8D-5C5B-482E-BA9F-2E3010D8A827}" type="presOf" srcId="{1E32D059-BEDF-4383-976C-6A3F7C220BE8}" destId="{07E5A7E7-D03E-4551-9287-AF196D4475EB}" srcOrd="0" destOrd="0" presId="urn:microsoft.com/office/officeart/2005/8/layout/vList5"/>
    <dgm:cxn modelId="{0ACB62D5-FD18-4363-8B15-5E6DA022C6C6}" srcId="{BACB2A1B-ECD5-431D-81B1-16897071782F}" destId="{C64E4A37-6461-490D-8738-646151EF5EEA}" srcOrd="0" destOrd="0" parTransId="{9CAB2EBC-5696-4FD6-B0C9-BB496983BFC1}" sibTransId="{2192763B-41C8-4122-8C92-7C9548051EF0}"/>
    <dgm:cxn modelId="{02D2B7A3-3338-4A1A-9A9D-CD8949D98885}" type="presOf" srcId="{9D084AA0-0458-439D-9B74-4E6F15965112}" destId="{761DC30B-86E7-4238-A3A7-CACE2D5FCADD}" srcOrd="0" destOrd="0" presId="urn:microsoft.com/office/officeart/2005/8/layout/vList5"/>
    <dgm:cxn modelId="{D8A46FF1-561D-47E7-A551-A6938FD8BC38}" type="presOf" srcId="{757C6B2B-3A2D-4959-9DBC-7AD0FD195072}" destId="{A3530800-561D-40B6-B176-DBD955FE0D0A}" srcOrd="0" destOrd="0" presId="urn:microsoft.com/office/officeart/2005/8/layout/vList5"/>
    <dgm:cxn modelId="{F4CCF512-0430-4D32-8E9A-4ED5EE2852BA}" srcId="{9D084AA0-0458-439D-9B74-4E6F15965112}" destId="{AB517982-23E6-4B46-8C4B-F7EEFF4FFBBA}" srcOrd="0" destOrd="0" parTransId="{8ACD5311-FCB6-475A-9CC8-783F0248169D}" sibTransId="{C4E4B1F7-B7EF-47C5-A804-9A4D2BBDBCE1}"/>
    <dgm:cxn modelId="{17FC5413-985D-4E25-A9C9-88CFBFBB4E4C}" srcId="{C64E4A37-6461-490D-8738-646151EF5EEA}" destId="{518E23FF-4E39-42CC-A244-230715568AAE}" srcOrd="1" destOrd="0" parTransId="{805E57D8-5E3B-4535-89DB-D7F4907B7552}" sibTransId="{DB0A2CC8-B529-4180-A9CC-B0AEE92D47DA}"/>
    <dgm:cxn modelId="{766A9143-1CDB-46C7-9F99-11FEA23288DA}" srcId="{C64E4A37-6461-490D-8738-646151EF5EEA}" destId="{97E821DD-DFC0-4A02-B01F-30FF29423709}" srcOrd="0" destOrd="0" parTransId="{F03C7883-E934-467D-B22B-86BFE27D2F08}" sibTransId="{E857289F-7D60-45AC-AF25-A05BDA783E63}"/>
    <dgm:cxn modelId="{46DFE474-B50F-4C79-B2E9-666B65CCF4B5}" type="presOf" srcId="{244BB3B4-DE45-4B5D-B0BB-D6F004BCB57C}" destId="{07E5A7E7-D03E-4551-9287-AF196D4475EB}" srcOrd="0" destOrd="1" presId="urn:microsoft.com/office/officeart/2005/8/layout/vList5"/>
    <dgm:cxn modelId="{070C2981-C20D-47C3-A987-3DDC740FC576}" type="presOf" srcId="{97E821DD-DFC0-4A02-B01F-30FF29423709}" destId="{158DB62F-27DD-4BBA-8D24-BC4C82711C7D}" srcOrd="0" destOrd="0" presId="urn:microsoft.com/office/officeart/2005/8/layout/vList5"/>
    <dgm:cxn modelId="{CCDB7D8F-31D6-4EF5-AF44-CC7C60476235}" srcId="{BACB2A1B-ECD5-431D-81B1-16897071782F}" destId="{757C6B2B-3A2D-4959-9DBC-7AD0FD195072}" srcOrd="2" destOrd="0" parTransId="{190401D2-AB42-4926-9003-C4001CA5E211}" sibTransId="{8F1151B3-810A-4EAA-8526-503CE0AB11C7}"/>
    <dgm:cxn modelId="{99AD3CD9-40C7-4CF9-BB63-2832A3BDA74F}" type="presParOf" srcId="{E32A00AE-4741-4106-9FB7-11DBF8B0B16D}" destId="{2D5F4021-14EE-467D-A19F-A2B9000B650C}" srcOrd="0" destOrd="0" presId="urn:microsoft.com/office/officeart/2005/8/layout/vList5"/>
    <dgm:cxn modelId="{980BA7E4-D8E4-4F67-8B56-1FFC3A703B25}" type="presParOf" srcId="{2D5F4021-14EE-467D-A19F-A2B9000B650C}" destId="{5BE64986-1A3F-4225-8284-484077DD73F8}" srcOrd="0" destOrd="0" presId="urn:microsoft.com/office/officeart/2005/8/layout/vList5"/>
    <dgm:cxn modelId="{89608646-8E0F-4842-BC6D-ED0D6D5A6E9A}" type="presParOf" srcId="{2D5F4021-14EE-467D-A19F-A2B9000B650C}" destId="{158DB62F-27DD-4BBA-8D24-BC4C82711C7D}" srcOrd="1" destOrd="0" presId="urn:microsoft.com/office/officeart/2005/8/layout/vList5"/>
    <dgm:cxn modelId="{916F5054-ED98-4170-8B91-8ECEB9DFF0D3}" type="presParOf" srcId="{E32A00AE-4741-4106-9FB7-11DBF8B0B16D}" destId="{7D00FBD2-5EE0-41AE-802A-35C070A051A3}" srcOrd="1" destOrd="0" presId="urn:microsoft.com/office/officeart/2005/8/layout/vList5"/>
    <dgm:cxn modelId="{310A79FB-3710-4104-8EAC-B6686DA11819}" type="presParOf" srcId="{E32A00AE-4741-4106-9FB7-11DBF8B0B16D}" destId="{531878AA-3FA5-4DC2-B85B-90A7210D7E60}" srcOrd="2" destOrd="0" presId="urn:microsoft.com/office/officeart/2005/8/layout/vList5"/>
    <dgm:cxn modelId="{AF453418-1F69-4622-A3F6-00BFE614AD50}" type="presParOf" srcId="{531878AA-3FA5-4DC2-B85B-90A7210D7E60}" destId="{761DC30B-86E7-4238-A3A7-CACE2D5FCADD}" srcOrd="0" destOrd="0" presId="urn:microsoft.com/office/officeart/2005/8/layout/vList5"/>
    <dgm:cxn modelId="{15AFA112-C26D-4A12-A2E7-C9C11678428A}" type="presParOf" srcId="{531878AA-3FA5-4DC2-B85B-90A7210D7E60}" destId="{CECE38F6-A72A-4D62-B5AC-8AA2698F6080}" srcOrd="1" destOrd="0" presId="urn:microsoft.com/office/officeart/2005/8/layout/vList5"/>
    <dgm:cxn modelId="{15CC180C-397B-4F85-9F8A-D1A0EC86BBE5}" type="presParOf" srcId="{E32A00AE-4741-4106-9FB7-11DBF8B0B16D}" destId="{91D1FA0C-6116-4200-A213-8F1E3F6643F3}" srcOrd="3" destOrd="0" presId="urn:microsoft.com/office/officeart/2005/8/layout/vList5"/>
    <dgm:cxn modelId="{FDB36F02-3881-47C2-86BB-FA1A4F0D9A43}" type="presParOf" srcId="{E32A00AE-4741-4106-9FB7-11DBF8B0B16D}" destId="{C1C72C87-CAA2-42FD-AE47-F6E1455FBBEB}" srcOrd="4" destOrd="0" presId="urn:microsoft.com/office/officeart/2005/8/layout/vList5"/>
    <dgm:cxn modelId="{7BAF7597-2AA2-434B-B68F-B26509846093}" type="presParOf" srcId="{C1C72C87-CAA2-42FD-AE47-F6E1455FBBEB}" destId="{A3530800-561D-40B6-B176-DBD955FE0D0A}" srcOrd="0" destOrd="0" presId="urn:microsoft.com/office/officeart/2005/8/layout/vList5"/>
    <dgm:cxn modelId="{3BEEECB7-46F9-47DA-A80E-AF035170F013}" type="presParOf" srcId="{C1C72C87-CAA2-42FD-AE47-F6E1455FBBEB}" destId="{07E5A7E7-D03E-4551-9287-AF196D4475E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44CF02-233D-4F35-9A56-ABDD0A157562}" type="doc">
      <dgm:prSet loTypeId="urn:microsoft.com/office/officeart/2005/8/layout/hList7" loCatId="list" qsTypeId="urn:microsoft.com/office/officeart/2005/8/quickstyle/3d2" qsCatId="3D" csTypeId="urn:microsoft.com/office/officeart/2005/8/colors/accent3_5" csCatId="accent3" phldr="1"/>
      <dgm:spPr/>
    </dgm:pt>
    <dgm:pt modelId="{15C409D8-6308-4484-B78E-2729760DE2D2}">
      <dgm:prSet phldrT="[Text]"/>
      <dgm:spPr/>
      <dgm:t>
        <a:bodyPr/>
        <a:lstStyle/>
        <a:p>
          <a:r>
            <a:rPr lang="en-GB" dirty="0" smtClean="0"/>
            <a:t>Feedback Calls</a:t>
          </a:r>
          <a:endParaRPr lang="en-GB" dirty="0"/>
        </a:p>
      </dgm:t>
    </dgm:pt>
    <dgm:pt modelId="{E433AD72-4AB6-4ABD-A73E-5670DC6FC229}" type="parTrans" cxnId="{5C9D8A58-8F77-4E1B-8D33-B58D5E15C98D}">
      <dgm:prSet/>
      <dgm:spPr/>
      <dgm:t>
        <a:bodyPr/>
        <a:lstStyle/>
        <a:p>
          <a:endParaRPr lang="en-GB"/>
        </a:p>
      </dgm:t>
    </dgm:pt>
    <dgm:pt modelId="{C9F8B136-CB0C-4314-9601-E43B586824F8}" type="sibTrans" cxnId="{5C9D8A58-8F77-4E1B-8D33-B58D5E15C98D}">
      <dgm:prSet/>
      <dgm:spPr/>
      <dgm:t>
        <a:bodyPr/>
        <a:lstStyle/>
        <a:p>
          <a:endParaRPr lang="en-GB"/>
        </a:p>
      </dgm:t>
    </dgm:pt>
    <dgm:pt modelId="{5BF6CFC2-141E-4732-B6BA-710BAD08DD56}">
      <dgm:prSet phldrT="[Text]"/>
      <dgm:spPr/>
      <dgm:t>
        <a:bodyPr/>
        <a:lstStyle/>
        <a:p>
          <a:r>
            <a:rPr lang="en-GB" dirty="0" smtClean="0"/>
            <a:t>Option to re-apply</a:t>
          </a:r>
          <a:endParaRPr lang="en-GB" dirty="0"/>
        </a:p>
      </dgm:t>
    </dgm:pt>
    <dgm:pt modelId="{31E5EA58-2FE4-434E-A307-E418B734958D}" type="parTrans" cxnId="{372B63FB-0B8A-4B46-9B81-2918947FC608}">
      <dgm:prSet/>
      <dgm:spPr/>
      <dgm:t>
        <a:bodyPr/>
        <a:lstStyle/>
        <a:p>
          <a:endParaRPr lang="en-GB"/>
        </a:p>
      </dgm:t>
    </dgm:pt>
    <dgm:pt modelId="{01B99B28-8CE9-4537-9245-A0F1DFE46582}" type="sibTrans" cxnId="{372B63FB-0B8A-4B46-9B81-2918947FC608}">
      <dgm:prSet/>
      <dgm:spPr/>
      <dgm:t>
        <a:bodyPr/>
        <a:lstStyle/>
        <a:p>
          <a:endParaRPr lang="en-GB"/>
        </a:p>
      </dgm:t>
    </dgm:pt>
    <dgm:pt modelId="{8E95C294-6B65-43A7-8F9B-1AED36A2BA2C}">
      <dgm:prSet phldrT="[Text]"/>
      <dgm:spPr/>
      <dgm:t>
        <a:bodyPr/>
        <a:lstStyle/>
        <a:p>
          <a:r>
            <a:rPr lang="en-GB" dirty="0" smtClean="0"/>
            <a:t>Continued support from GRO</a:t>
          </a:r>
          <a:endParaRPr lang="en-GB" dirty="0"/>
        </a:p>
      </dgm:t>
    </dgm:pt>
    <dgm:pt modelId="{BB3B1375-726B-497E-BBCA-169AA63F90F8}" type="parTrans" cxnId="{30DAD5CD-A395-4C19-9B88-6FCB4469D827}">
      <dgm:prSet/>
      <dgm:spPr/>
      <dgm:t>
        <a:bodyPr/>
        <a:lstStyle/>
        <a:p>
          <a:endParaRPr lang="en-GB"/>
        </a:p>
      </dgm:t>
    </dgm:pt>
    <dgm:pt modelId="{0F4AAB9A-F2A6-44D9-A69C-8777681745E5}" type="sibTrans" cxnId="{30DAD5CD-A395-4C19-9B88-6FCB4469D827}">
      <dgm:prSet/>
      <dgm:spPr/>
      <dgm:t>
        <a:bodyPr/>
        <a:lstStyle/>
        <a:p>
          <a:endParaRPr lang="en-GB"/>
        </a:p>
      </dgm:t>
    </dgm:pt>
    <dgm:pt modelId="{98B055BB-DCAD-4202-850F-9DB3158F434F}">
      <dgm:prSet/>
      <dgm:spPr/>
      <dgm:t>
        <a:bodyPr/>
        <a:lstStyle/>
        <a:p>
          <a:r>
            <a:rPr lang="en-GB" dirty="0" smtClean="0"/>
            <a:t>Events</a:t>
          </a:r>
          <a:endParaRPr lang="en-GB" dirty="0"/>
        </a:p>
      </dgm:t>
    </dgm:pt>
    <dgm:pt modelId="{902D285E-9677-45AD-ABB9-9831E42A7CEA}" type="parTrans" cxnId="{4A0AB4B5-499F-47EB-B51F-B57A257D55A4}">
      <dgm:prSet/>
      <dgm:spPr/>
      <dgm:t>
        <a:bodyPr/>
        <a:lstStyle/>
        <a:p>
          <a:endParaRPr lang="en-GB"/>
        </a:p>
      </dgm:t>
    </dgm:pt>
    <dgm:pt modelId="{F00356D3-4E1C-467E-B4B8-0CDD45BC60CD}" type="sibTrans" cxnId="{4A0AB4B5-499F-47EB-B51F-B57A257D55A4}">
      <dgm:prSet/>
      <dgm:spPr/>
      <dgm:t>
        <a:bodyPr/>
        <a:lstStyle/>
        <a:p>
          <a:endParaRPr lang="en-GB"/>
        </a:p>
      </dgm:t>
    </dgm:pt>
    <dgm:pt modelId="{908560FA-02A1-4C4E-B152-F31C5343E936}">
      <dgm:prSet/>
      <dgm:spPr/>
      <dgm:t>
        <a:bodyPr/>
        <a:lstStyle/>
        <a:p>
          <a:r>
            <a:rPr lang="en-GB" dirty="0" smtClean="0"/>
            <a:t>Sent information on other routes into teaching</a:t>
          </a:r>
          <a:endParaRPr lang="en-GB" dirty="0"/>
        </a:p>
      </dgm:t>
    </dgm:pt>
    <dgm:pt modelId="{D29BAC6B-A84E-480A-BC7A-3B8B91833297}" type="parTrans" cxnId="{C15FCD06-5125-4751-831C-446FDC1CCC9C}">
      <dgm:prSet/>
      <dgm:spPr/>
      <dgm:t>
        <a:bodyPr/>
        <a:lstStyle/>
        <a:p>
          <a:endParaRPr lang="en-GB"/>
        </a:p>
      </dgm:t>
    </dgm:pt>
    <dgm:pt modelId="{711D684E-C5A8-461A-BAB3-40E3B5AF4834}" type="sibTrans" cxnId="{C15FCD06-5125-4751-831C-446FDC1CCC9C}">
      <dgm:prSet/>
      <dgm:spPr/>
      <dgm:t>
        <a:bodyPr/>
        <a:lstStyle/>
        <a:p>
          <a:endParaRPr lang="en-GB"/>
        </a:p>
      </dgm:t>
    </dgm:pt>
    <dgm:pt modelId="{530EAD1F-3A5C-4117-BFCA-F528C2C7C24A}" type="pres">
      <dgm:prSet presAssocID="{CB44CF02-233D-4F35-9A56-ABDD0A157562}" presName="Name0" presStyleCnt="0">
        <dgm:presLayoutVars>
          <dgm:dir/>
          <dgm:resizeHandles val="exact"/>
        </dgm:presLayoutVars>
      </dgm:prSet>
      <dgm:spPr/>
    </dgm:pt>
    <dgm:pt modelId="{B58AB511-F1B4-4DDE-90CC-A287D3150A5C}" type="pres">
      <dgm:prSet presAssocID="{CB44CF02-233D-4F35-9A56-ABDD0A157562}" presName="fgShape" presStyleLbl="fgShp" presStyleIdx="0" presStyleCnt="1"/>
      <dgm:spPr/>
    </dgm:pt>
    <dgm:pt modelId="{568F93EC-7B2F-4E7A-8E4E-EB2E8DFCBB72}" type="pres">
      <dgm:prSet presAssocID="{CB44CF02-233D-4F35-9A56-ABDD0A157562}" presName="linComp" presStyleCnt="0"/>
      <dgm:spPr/>
    </dgm:pt>
    <dgm:pt modelId="{3030804E-D813-476F-A408-697C40F60480}" type="pres">
      <dgm:prSet presAssocID="{908560FA-02A1-4C4E-B152-F31C5343E936}" presName="compNode" presStyleCnt="0"/>
      <dgm:spPr/>
    </dgm:pt>
    <dgm:pt modelId="{1D9024ED-8D2A-45A6-B575-83B341BB9F8C}" type="pres">
      <dgm:prSet presAssocID="{908560FA-02A1-4C4E-B152-F31C5343E936}" presName="bkgdShape" presStyleLbl="node1" presStyleIdx="0" presStyleCnt="5"/>
      <dgm:spPr/>
      <dgm:t>
        <a:bodyPr/>
        <a:lstStyle/>
        <a:p>
          <a:endParaRPr lang="en-GB"/>
        </a:p>
      </dgm:t>
    </dgm:pt>
    <dgm:pt modelId="{46BF1923-530E-446E-9967-778E2943EB95}" type="pres">
      <dgm:prSet presAssocID="{908560FA-02A1-4C4E-B152-F31C5343E936}" presName="nodeTx" presStyleLbl="node1" presStyleIdx="0" presStyleCnt="5">
        <dgm:presLayoutVars>
          <dgm:bulletEnabled val="1"/>
        </dgm:presLayoutVars>
      </dgm:prSet>
      <dgm:spPr/>
      <dgm:t>
        <a:bodyPr/>
        <a:lstStyle/>
        <a:p>
          <a:endParaRPr lang="en-GB"/>
        </a:p>
      </dgm:t>
    </dgm:pt>
    <dgm:pt modelId="{94ECC09C-8761-4349-8628-B6BD34BCB988}" type="pres">
      <dgm:prSet presAssocID="{908560FA-02A1-4C4E-B152-F31C5343E936}" presName="invisiNode" presStyleLbl="node1" presStyleIdx="0" presStyleCnt="5"/>
      <dgm:spPr/>
    </dgm:pt>
    <dgm:pt modelId="{6CBC8AC7-2201-42AB-AFFC-1C9E44B2BFED}" type="pres">
      <dgm:prSet presAssocID="{908560FA-02A1-4C4E-B152-F31C5343E936}" presName="imagNode" presStyleLbl="fgImgPlace1" presStyleIdx="0" presStyleCnt="5"/>
      <dgm:spPr>
        <a:blipFill rotWithShape="1">
          <a:blip xmlns:r="http://schemas.openxmlformats.org/officeDocument/2006/relationships"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66000"/>
                    </a14:imgEffect>
                  </a14:imgLayer>
                </a14:imgProps>
              </a:ext>
            </a:extLst>
          </a:blip>
          <a:stretch>
            <a:fillRect/>
          </a:stretch>
        </a:blipFill>
      </dgm:spPr>
    </dgm:pt>
    <dgm:pt modelId="{3E9EA2F5-45AB-46EB-BF41-738C794D9150}" type="pres">
      <dgm:prSet presAssocID="{711D684E-C5A8-461A-BAB3-40E3B5AF4834}" presName="sibTrans" presStyleLbl="sibTrans2D1" presStyleIdx="0" presStyleCnt="0"/>
      <dgm:spPr/>
      <dgm:t>
        <a:bodyPr/>
        <a:lstStyle/>
        <a:p>
          <a:endParaRPr lang="en-GB"/>
        </a:p>
      </dgm:t>
    </dgm:pt>
    <dgm:pt modelId="{473EF5C6-731A-42D9-9DA8-662459169DBF}" type="pres">
      <dgm:prSet presAssocID="{15C409D8-6308-4484-B78E-2729760DE2D2}" presName="compNode" presStyleCnt="0"/>
      <dgm:spPr/>
    </dgm:pt>
    <dgm:pt modelId="{F37E9E03-3D47-4ADF-9B37-8D2C8AFEE04D}" type="pres">
      <dgm:prSet presAssocID="{15C409D8-6308-4484-B78E-2729760DE2D2}" presName="bkgdShape" presStyleLbl="node1" presStyleIdx="1" presStyleCnt="5"/>
      <dgm:spPr/>
      <dgm:t>
        <a:bodyPr/>
        <a:lstStyle/>
        <a:p>
          <a:endParaRPr lang="en-GB"/>
        </a:p>
      </dgm:t>
    </dgm:pt>
    <dgm:pt modelId="{64C6D454-22DB-4104-8CB5-1749B394BBEE}" type="pres">
      <dgm:prSet presAssocID="{15C409D8-6308-4484-B78E-2729760DE2D2}" presName="nodeTx" presStyleLbl="node1" presStyleIdx="1" presStyleCnt="5">
        <dgm:presLayoutVars>
          <dgm:bulletEnabled val="1"/>
        </dgm:presLayoutVars>
      </dgm:prSet>
      <dgm:spPr/>
      <dgm:t>
        <a:bodyPr/>
        <a:lstStyle/>
        <a:p>
          <a:endParaRPr lang="en-GB"/>
        </a:p>
      </dgm:t>
    </dgm:pt>
    <dgm:pt modelId="{92A335EF-53F0-42DF-9CB9-9E75DDACBBA9}" type="pres">
      <dgm:prSet presAssocID="{15C409D8-6308-4484-B78E-2729760DE2D2}" presName="invisiNode" presStyleLbl="node1" presStyleIdx="1" presStyleCnt="5"/>
      <dgm:spPr/>
    </dgm:pt>
    <dgm:pt modelId="{35AF856C-5A96-4EB6-B4AE-94A5CCC65121}" type="pres">
      <dgm:prSet presAssocID="{15C409D8-6308-4484-B78E-2729760DE2D2}" presName="imagNode" presStyleLbl="fgImgPlace1" presStyleIdx="1" presStyleCnt="5"/>
      <dgm:spPr>
        <a:blipFill rotWithShape="1">
          <a:blip xmlns:r="http://schemas.openxmlformats.org/officeDocument/2006/relationships" r:embed="rId3">
            <a:duotone>
              <a:schemeClr val="accent2">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3125"/>
                    </a14:imgEffect>
                    <a14:imgEffect>
                      <a14:saturation sat="0"/>
                    </a14:imgEffect>
                  </a14:imgLayer>
                </a14:imgProps>
              </a:ext>
            </a:extLst>
          </a:blip>
          <a:stretch>
            <a:fillRect/>
          </a:stretch>
        </a:blipFill>
      </dgm:spPr>
    </dgm:pt>
    <dgm:pt modelId="{89E07E01-7DC5-454B-AD74-71AF3826990C}" type="pres">
      <dgm:prSet presAssocID="{C9F8B136-CB0C-4314-9601-E43B586824F8}" presName="sibTrans" presStyleLbl="sibTrans2D1" presStyleIdx="0" presStyleCnt="0"/>
      <dgm:spPr/>
      <dgm:t>
        <a:bodyPr/>
        <a:lstStyle/>
        <a:p>
          <a:endParaRPr lang="en-GB"/>
        </a:p>
      </dgm:t>
    </dgm:pt>
    <dgm:pt modelId="{0F351477-6CE6-49C0-A44D-5C081783B875}" type="pres">
      <dgm:prSet presAssocID="{5BF6CFC2-141E-4732-B6BA-710BAD08DD56}" presName="compNode" presStyleCnt="0"/>
      <dgm:spPr/>
    </dgm:pt>
    <dgm:pt modelId="{A08221B6-15D1-43F4-92B0-08DBD14087D5}" type="pres">
      <dgm:prSet presAssocID="{5BF6CFC2-141E-4732-B6BA-710BAD08DD56}" presName="bkgdShape" presStyleLbl="node1" presStyleIdx="2" presStyleCnt="5" custLinFactNeighborX="-625"/>
      <dgm:spPr/>
      <dgm:t>
        <a:bodyPr/>
        <a:lstStyle/>
        <a:p>
          <a:endParaRPr lang="en-GB"/>
        </a:p>
      </dgm:t>
    </dgm:pt>
    <dgm:pt modelId="{CD6DC0D1-D359-485A-92FF-0F306086DC42}" type="pres">
      <dgm:prSet presAssocID="{5BF6CFC2-141E-4732-B6BA-710BAD08DD56}" presName="nodeTx" presStyleLbl="node1" presStyleIdx="2" presStyleCnt="5">
        <dgm:presLayoutVars>
          <dgm:bulletEnabled val="1"/>
        </dgm:presLayoutVars>
      </dgm:prSet>
      <dgm:spPr/>
      <dgm:t>
        <a:bodyPr/>
        <a:lstStyle/>
        <a:p>
          <a:endParaRPr lang="en-GB"/>
        </a:p>
      </dgm:t>
    </dgm:pt>
    <dgm:pt modelId="{6775FC95-C3B1-4007-9C83-92D2BEF804BC}" type="pres">
      <dgm:prSet presAssocID="{5BF6CFC2-141E-4732-B6BA-710BAD08DD56}" presName="invisiNode" presStyleLbl="node1" presStyleIdx="2" presStyleCnt="5"/>
      <dgm:spPr/>
    </dgm:pt>
    <dgm:pt modelId="{2D373DB9-96D2-4A26-8720-5C8E9921F59F}" type="pres">
      <dgm:prSet presAssocID="{5BF6CFC2-141E-4732-B6BA-710BAD08DD56}" presName="imagNode" presStyleLbl="fgImgPlace1" presStyleIdx="2" presStyleCnt="5"/>
      <dgm:spPr>
        <a:blipFill rotWithShape="1">
          <a:blip xmlns:r="http://schemas.openxmlformats.org/officeDocument/2006/relationships" r:embed="rId5"/>
          <a:stretch>
            <a:fillRect/>
          </a:stretch>
        </a:blipFill>
      </dgm:spPr>
    </dgm:pt>
    <dgm:pt modelId="{1FF4F0F8-BA51-4378-BA6A-8367B85D6B70}" type="pres">
      <dgm:prSet presAssocID="{01B99B28-8CE9-4537-9245-A0F1DFE46582}" presName="sibTrans" presStyleLbl="sibTrans2D1" presStyleIdx="0" presStyleCnt="0"/>
      <dgm:spPr/>
      <dgm:t>
        <a:bodyPr/>
        <a:lstStyle/>
        <a:p>
          <a:endParaRPr lang="en-GB"/>
        </a:p>
      </dgm:t>
    </dgm:pt>
    <dgm:pt modelId="{61FAF1B9-5209-403A-9310-A72EBD2A5FB3}" type="pres">
      <dgm:prSet presAssocID="{8E95C294-6B65-43A7-8F9B-1AED36A2BA2C}" presName="compNode" presStyleCnt="0"/>
      <dgm:spPr/>
    </dgm:pt>
    <dgm:pt modelId="{58F70D0D-3BE4-4F43-A06B-1138AD03DA9A}" type="pres">
      <dgm:prSet presAssocID="{8E95C294-6B65-43A7-8F9B-1AED36A2BA2C}" presName="bkgdShape" presStyleLbl="node1" presStyleIdx="3" presStyleCnt="5"/>
      <dgm:spPr/>
      <dgm:t>
        <a:bodyPr/>
        <a:lstStyle/>
        <a:p>
          <a:endParaRPr lang="en-GB"/>
        </a:p>
      </dgm:t>
    </dgm:pt>
    <dgm:pt modelId="{0A613CE6-96C3-4372-8A8E-C19BB2B1B819}" type="pres">
      <dgm:prSet presAssocID="{8E95C294-6B65-43A7-8F9B-1AED36A2BA2C}" presName="nodeTx" presStyleLbl="node1" presStyleIdx="3" presStyleCnt="5">
        <dgm:presLayoutVars>
          <dgm:bulletEnabled val="1"/>
        </dgm:presLayoutVars>
      </dgm:prSet>
      <dgm:spPr/>
      <dgm:t>
        <a:bodyPr/>
        <a:lstStyle/>
        <a:p>
          <a:endParaRPr lang="en-GB"/>
        </a:p>
      </dgm:t>
    </dgm:pt>
    <dgm:pt modelId="{F48926D9-3924-4F1B-AC44-ACA18C51FDA9}" type="pres">
      <dgm:prSet presAssocID="{8E95C294-6B65-43A7-8F9B-1AED36A2BA2C}" presName="invisiNode" presStyleLbl="node1" presStyleIdx="3" presStyleCnt="5"/>
      <dgm:spPr/>
    </dgm:pt>
    <dgm:pt modelId="{2F21D760-2891-4C23-9E0B-424496A0FCD5}" type="pres">
      <dgm:prSet presAssocID="{8E95C294-6B65-43A7-8F9B-1AED36A2BA2C}" presName="imagNode" presStyleLbl="fgImgPlace1" presStyleIdx="3" presStyleCnt="5"/>
      <dgm:spPr>
        <a:blipFill rotWithShape="1">
          <a:blip xmlns:r="http://schemas.openxmlformats.org/officeDocument/2006/relationships" r:embed="rId6"/>
          <a:stretch>
            <a:fillRect/>
          </a:stretch>
        </a:blipFill>
      </dgm:spPr>
    </dgm:pt>
    <dgm:pt modelId="{71AC4139-92AB-4373-B8F8-0F50669E7416}" type="pres">
      <dgm:prSet presAssocID="{0F4AAB9A-F2A6-44D9-A69C-8777681745E5}" presName="sibTrans" presStyleLbl="sibTrans2D1" presStyleIdx="0" presStyleCnt="0"/>
      <dgm:spPr/>
      <dgm:t>
        <a:bodyPr/>
        <a:lstStyle/>
        <a:p>
          <a:endParaRPr lang="en-GB"/>
        </a:p>
      </dgm:t>
    </dgm:pt>
    <dgm:pt modelId="{5432A338-08D9-42AB-8344-E53769D28977}" type="pres">
      <dgm:prSet presAssocID="{98B055BB-DCAD-4202-850F-9DB3158F434F}" presName="compNode" presStyleCnt="0"/>
      <dgm:spPr/>
    </dgm:pt>
    <dgm:pt modelId="{0F3ED604-71EF-49C9-B7CD-2E1CECD6D7C3}" type="pres">
      <dgm:prSet presAssocID="{98B055BB-DCAD-4202-850F-9DB3158F434F}" presName="bkgdShape" presStyleLbl="node1" presStyleIdx="4" presStyleCnt="5"/>
      <dgm:spPr/>
      <dgm:t>
        <a:bodyPr/>
        <a:lstStyle/>
        <a:p>
          <a:endParaRPr lang="en-GB"/>
        </a:p>
      </dgm:t>
    </dgm:pt>
    <dgm:pt modelId="{3C4C11EA-8D26-4078-89CE-AF2CC20A1BEB}" type="pres">
      <dgm:prSet presAssocID="{98B055BB-DCAD-4202-850F-9DB3158F434F}" presName="nodeTx" presStyleLbl="node1" presStyleIdx="4" presStyleCnt="5">
        <dgm:presLayoutVars>
          <dgm:bulletEnabled val="1"/>
        </dgm:presLayoutVars>
      </dgm:prSet>
      <dgm:spPr/>
      <dgm:t>
        <a:bodyPr/>
        <a:lstStyle/>
        <a:p>
          <a:endParaRPr lang="en-GB"/>
        </a:p>
      </dgm:t>
    </dgm:pt>
    <dgm:pt modelId="{3EA789F8-5CA2-4C58-9452-03D6BB8FDF22}" type="pres">
      <dgm:prSet presAssocID="{98B055BB-DCAD-4202-850F-9DB3158F434F}" presName="invisiNode" presStyleLbl="node1" presStyleIdx="4" presStyleCnt="5"/>
      <dgm:spPr/>
    </dgm:pt>
    <dgm:pt modelId="{B7A31BA9-66A3-4B42-9AC7-2C7088DD7219}" type="pres">
      <dgm:prSet presAssocID="{98B055BB-DCAD-4202-850F-9DB3158F434F}" presName="imagNode" presStyleLbl="fgImgPlace1" presStyleIdx="4" presStyleCnt="5" custLinFactNeighborX="11438" custLinFactNeighborY="-3447"/>
      <dgm:spPr>
        <a:blipFill rotWithShape="1">
          <a:blip xmlns:r="http://schemas.openxmlformats.org/officeDocument/2006/relationships" r:embed="rId7"/>
          <a:stretch>
            <a:fillRect/>
          </a:stretch>
        </a:blipFill>
      </dgm:spPr>
    </dgm:pt>
  </dgm:ptLst>
  <dgm:cxnLst>
    <dgm:cxn modelId="{4BF41D3F-4E38-4AAF-A097-BA7D00CF560D}" type="presOf" srcId="{CB44CF02-233D-4F35-9A56-ABDD0A157562}" destId="{530EAD1F-3A5C-4117-BFCA-F528C2C7C24A}" srcOrd="0" destOrd="0" presId="urn:microsoft.com/office/officeart/2005/8/layout/hList7"/>
    <dgm:cxn modelId="{C4459EA8-8A8C-4E84-8D5A-B5D7065C6F4F}" type="presOf" srcId="{5BF6CFC2-141E-4732-B6BA-710BAD08DD56}" destId="{A08221B6-15D1-43F4-92B0-08DBD14087D5}" srcOrd="0" destOrd="0" presId="urn:microsoft.com/office/officeart/2005/8/layout/hList7"/>
    <dgm:cxn modelId="{CF8E34FA-916A-40DB-A906-F819A7093210}" type="presOf" srcId="{15C409D8-6308-4484-B78E-2729760DE2D2}" destId="{64C6D454-22DB-4104-8CB5-1749B394BBEE}" srcOrd="1" destOrd="0" presId="urn:microsoft.com/office/officeart/2005/8/layout/hList7"/>
    <dgm:cxn modelId="{372B63FB-0B8A-4B46-9B81-2918947FC608}" srcId="{CB44CF02-233D-4F35-9A56-ABDD0A157562}" destId="{5BF6CFC2-141E-4732-B6BA-710BAD08DD56}" srcOrd="2" destOrd="0" parTransId="{31E5EA58-2FE4-434E-A307-E418B734958D}" sibTransId="{01B99B28-8CE9-4537-9245-A0F1DFE46582}"/>
    <dgm:cxn modelId="{30DAD5CD-A395-4C19-9B88-6FCB4469D827}" srcId="{CB44CF02-233D-4F35-9A56-ABDD0A157562}" destId="{8E95C294-6B65-43A7-8F9B-1AED36A2BA2C}" srcOrd="3" destOrd="0" parTransId="{BB3B1375-726B-497E-BBCA-169AA63F90F8}" sibTransId="{0F4AAB9A-F2A6-44D9-A69C-8777681745E5}"/>
    <dgm:cxn modelId="{28CD1C8F-DE3F-44B7-BEF2-ACA7D8A14BA2}" type="presOf" srcId="{8E95C294-6B65-43A7-8F9B-1AED36A2BA2C}" destId="{0A613CE6-96C3-4372-8A8E-C19BB2B1B819}" srcOrd="1" destOrd="0" presId="urn:microsoft.com/office/officeart/2005/8/layout/hList7"/>
    <dgm:cxn modelId="{4A0AB4B5-499F-47EB-B51F-B57A257D55A4}" srcId="{CB44CF02-233D-4F35-9A56-ABDD0A157562}" destId="{98B055BB-DCAD-4202-850F-9DB3158F434F}" srcOrd="4" destOrd="0" parTransId="{902D285E-9677-45AD-ABB9-9831E42A7CEA}" sibTransId="{F00356D3-4E1C-467E-B4B8-0CDD45BC60CD}"/>
    <dgm:cxn modelId="{7086E103-BD6D-4713-9EE9-580379BE4519}" type="presOf" srcId="{98B055BB-DCAD-4202-850F-9DB3158F434F}" destId="{0F3ED604-71EF-49C9-B7CD-2E1CECD6D7C3}" srcOrd="0" destOrd="0" presId="urn:microsoft.com/office/officeart/2005/8/layout/hList7"/>
    <dgm:cxn modelId="{2DAA422A-78C0-4BE3-994A-6059EA2659F8}" type="presOf" srcId="{711D684E-C5A8-461A-BAB3-40E3B5AF4834}" destId="{3E9EA2F5-45AB-46EB-BF41-738C794D9150}" srcOrd="0" destOrd="0" presId="urn:microsoft.com/office/officeart/2005/8/layout/hList7"/>
    <dgm:cxn modelId="{F73B810A-438D-41C1-8B95-AC260E94B5ED}" type="presOf" srcId="{98B055BB-DCAD-4202-850F-9DB3158F434F}" destId="{3C4C11EA-8D26-4078-89CE-AF2CC20A1BEB}" srcOrd="1" destOrd="0" presId="urn:microsoft.com/office/officeart/2005/8/layout/hList7"/>
    <dgm:cxn modelId="{B62F0659-2284-4E91-8898-150CE67D7CFD}" type="presOf" srcId="{908560FA-02A1-4C4E-B152-F31C5343E936}" destId="{46BF1923-530E-446E-9967-778E2943EB95}" srcOrd="1" destOrd="0" presId="urn:microsoft.com/office/officeart/2005/8/layout/hList7"/>
    <dgm:cxn modelId="{5C9D8A58-8F77-4E1B-8D33-B58D5E15C98D}" srcId="{CB44CF02-233D-4F35-9A56-ABDD0A157562}" destId="{15C409D8-6308-4484-B78E-2729760DE2D2}" srcOrd="1" destOrd="0" parTransId="{E433AD72-4AB6-4ABD-A73E-5670DC6FC229}" sibTransId="{C9F8B136-CB0C-4314-9601-E43B586824F8}"/>
    <dgm:cxn modelId="{CBECC25D-4286-4E3C-BE0C-E7E693DB3771}" type="presOf" srcId="{01B99B28-8CE9-4537-9245-A0F1DFE46582}" destId="{1FF4F0F8-BA51-4378-BA6A-8367B85D6B70}" srcOrd="0" destOrd="0" presId="urn:microsoft.com/office/officeart/2005/8/layout/hList7"/>
    <dgm:cxn modelId="{B9845876-2A61-4EAA-8B9C-3ABD9CA1EDBD}" type="presOf" srcId="{15C409D8-6308-4484-B78E-2729760DE2D2}" destId="{F37E9E03-3D47-4ADF-9B37-8D2C8AFEE04D}" srcOrd="0" destOrd="0" presId="urn:microsoft.com/office/officeart/2005/8/layout/hList7"/>
    <dgm:cxn modelId="{0CCFCD8B-4955-4B0D-9D3D-05C627E0A301}" type="presOf" srcId="{C9F8B136-CB0C-4314-9601-E43B586824F8}" destId="{89E07E01-7DC5-454B-AD74-71AF3826990C}" srcOrd="0" destOrd="0" presId="urn:microsoft.com/office/officeart/2005/8/layout/hList7"/>
    <dgm:cxn modelId="{C4734EB0-58F7-45E3-A57B-EE8AE33E4ABD}" type="presOf" srcId="{908560FA-02A1-4C4E-B152-F31C5343E936}" destId="{1D9024ED-8D2A-45A6-B575-83B341BB9F8C}" srcOrd="0" destOrd="0" presId="urn:microsoft.com/office/officeart/2005/8/layout/hList7"/>
    <dgm:cxn modelId="{456DFAAB-8AAF-42ED-8AE3-CD4892D70566}" type="presOf" srcId="{8E95C294-6B65-43A7-8F9B-1AED36A2BA2C}" destId="{58F70D0D-3BE4-4F43-A06B-1138AD03DA9A}" srcOrd="0" destOrd="0" presId="urn:microsoft.com/office/officeart/2005/8/layout/hList7"/>
    <dgm:cxn modelId="{CF2BB131-047A-4FA1-B7AB-34CFC24EC4D0}" type="presOf" srcId="{5BF6CFC2-141E-4732-B6BA-710BAD08DD56}" destId="{CD6DC0D1-D359-485A-92FF-0F306086DC42}" srcOrd="1" destOrd="0" presId="urn:microsoft.com/office/officeart/2005/8/layout/hList7"/>
    <dgm:cxn modelId="{C15FCD06-5125-4751-831C-446FDC1CCC9C}" srcId="{CB44CF02-233D-4F35-9A56-ABDD0A157562}" destId="{908560FA-02A1-4C4E-B152-F31C5343E936}" srcOrd="0" destOrd="0" parTransId="{D29BAC6B-A84E-480A-BC7A-3B8B91833297}" sibTransId="{711D684E-C5A8-461A-BAB3-40E3B5AF4834}"/>
    <dgm:cxn modelId="{BC2A394F-7E26-4050-AF90-009CA117EFDE}" type="presOf" srcId="{0F4AAB9A-F2A6-44D9-A69C-8777681745E5}" destId="{71AC4139-92AB-4373-B8F8-0F50669E7416}" srcOrd="0" destOrd="0" presId="urn:microsoft.com/office/officeart/2005/8/layout/hList7"/>
    <dgm:cxn modelId="{38FA3476-5760-4E90-BCF9-0AEA29A68109}" type="presParOf" srcId="{530EAD1F-3A5C-4117-BFCA-F528C2C7C24A}" destId="{B58AB511-F1B4-4DDE-90CC-A287D3150A5C}" srcOrd="0" destOrd="0" presId="urn:microsoft.com/office/officeart/2005/8/layout/hList7"/>
    <dgm:cxn modelId="{2C99497E-EE3F-40DE-9CF4-11557554F629}" type="presParOf" srcId="{530EAD1F-3A5C-4117-BFCA-F528C2C7C24A}" destId="{568F93EC-7B2F-4E7A-8E4E-EB2E8DFCBB72}" srcOrd="1" destOrd="0" presId="urn:microsoft.com/office/officeart/2005/8/layout/hList7"/>
    <dgm:cxn modelId="{22304ED5-B918-4ED1-926D-8592E4B07984}" type="presParOf" srcId="{568F93EC-7B2F-4E7A-8E4E-EB2E8DFCBB72}" destId="{3030804E-D813-476F-A408-697C40F60480}" srcOrd="0" destOrd="0" presId="urn:microsoft.com/office/officeart/2005/8/layout/hList7"/>
    <dgm:cxn modelId="{FFF09B7E-C3FA-416D-A54D-4ADEB39E5E3B}" type="presParOf" srcId="{3030804E-D813-476F-A408-697C40F60480}" destId="{1D9024ED-8D2A-45A6-B575-83B341BB9F8C}" srcOrd="0" destOrd="0" presId="urn:microsoft.com/office/officeart/2005/8/layout/hList7"/>
    <dgm:cxn modelId="{8F062AC9-0B59-4DBB-8CEE-F5A6CF5275E6}" type="presParOf" srcId="{3030804E-D813-476F-A408-697C40F60480}" destId="{46BF1923-530E-446E-9967-778E2943EB95}" srcOrd="1" destOrd="0" presId="urn:microsoft.com/office/officeart/2005/8/layout/hList7"/>
    <dgm:cxn modelId="{70690ED3-7160-41C9-9237-B97AD958D478}" type="presParOf" srcId="{3030804E-D813-476F-A408-697C40F60480}" destId="{94ECC09C-8761-4349-8628-B6BD34BCB988}" srcOrd="2" destOrd="0" presId="urn:microsoft.com/office/officeart/2005/8/layout/hList7"/>
    <dgm:cxn modelId="{9F35EC10-D154-4164-BF7C-A58DB6A7BE09}" type="presParOf" srcId="{3030804E-D813-476F-A408-697C40F60480}" destId="{6CBC8AC7-2201-42AB-AFFC-1C9E44B2BFED}" srcOrd="3" destOrd="0" presId="urn:microsoft.com/office/officeart/2005/8/layout/hList7"/>
    <dgm:cxn modelId="{B28F73D4-9577-4B48-A8B1-09CF27682808}" type="presParOf" srcId="{568F93EC-7B2F-4E7A-8E4E-EB2E8DFCBB72}" destId="{3E9EA2F5-45AB-46EB-BF41-738C794D9150}" srcOrd="1" destOrd="0" presId="urn:microsoft.com/office/officeart/2005/8/layout/hList7"/>
    <dgm:cxn modelId="{344EFB65-FB2A-4EE2-86CC-92EC2600C545}" type="presParOf" srcId="{568F93EC-7B2F-4E7A-8E4E-EB2E8DFCBB72}" destId="{473EF5C6-731A-42D9-9DA8-662459169DBF}" srcOrd="2" destOrd="0" presId="urn:microsoft.com/office/officeart/2005/8/layout/hList7"/>
    <dgm:cxn modelId="{A60C9A7A-364D-4394-8139-04B29BE03AA0}" type="presParOf" srcId="{473EF5C6-731A-42D9-9DA8-662459169DBF}" destId="{F37E9E03-3D47-4ADF-9B37-8D2C8AFEE04D}" srcOrd="0" destOrd="0" presId="urn:microsoft.com/office/officeart/2005/8/layout/hList7"/>
    <dgm:cxn modelId="{198064A2-31E4-4E31-BE27-707455916DFE}" type="presParOf" srcId="{473EF5C6-731A-42D9-9DA8-662459169DBF}" destId="{64C6D454-22DB-4104-8CB5-1749B394BBEE}" srcOrd="1" destOrd="0" presId="urn:microsoft.com/office/officeart/2005/8/layout/hList7"/>
    <dgm:cxn modelId="{DE3B7CDF-0723-434D-9DD4-900DE4108FAC}" type="presParOf" srcId="{473EF5C6-731A-42D9-9DA8-662459169DBF}" destId="{92A335EF-53F0-42DF-9CB9-9E75DDACBBA9}" srcOrd="2" destOrd="0" presId="urn:microsoft.com/office/officeart/2005/8/layout/hList7"/>
    <dgm:cxn modelId="{35BC561D-30B2-473F-92AF-156269635044}" type="presParOf" srcId="{473EF5C6-731A-42D9-9DA8-662459169DBF}" destId="{35AF856C-5A96-4EB6-B4AE-94A5CCC65121}" srcOrd="3" destOrd="0" presId="urn:microsoft.com/office/officeart/2005/8/layout/hList7"/>
    <dgm:cxn modelId="{926EA559-AD19-475B-9A36-E72DF3938666}" type="presParOf" srcId="{568F93EC-7B2F-4E7A-8E4E-EB2E8DFCBB72}" destId="{89E07E01-7DC5-454B-AD74-71AF3826990C}" srcOrd="3" destOrd="0" presId="urn:microsoft.com/office/officeart/2005/8/layout/hList7"/>
    <dgm:cxn modelId="{34A2F9D7-07F2-4405-A6D1-7A5562DBC451}" type="presParOf" srcId="{568F93EC-7B2F-4E7A-8E4E-EB2E8DFCBB72}" destId="{0F351477-6CE6-49C0-A44D-5C081783B875}" srcOrd="4" destOrd="0" presId="urn:microsoft.com/office/officeart/2005/8/layout/hList7"/>
    <dgm:cxn modelId="{A7564452-67EE-4262-8FB3-615DB3499240}" type="presParOf" srcId="{0F351477-6CE6-49C0-A44D-5C081783B875}" destId="{A08221B6-15D1-43F4-92B0-08DBD14087D5}" srcOrd="0" destOrd="0" presId="urn:microsoft.com/office/officeart/2005/8/layout/hList7"/>
    <dgm:cxn modelId="{1F7D5B5C-6526-463E-9A15-6FA9642BAE53}" type="presParOf" srcId="{0F351477-6CE6-49C0-A44D-5C081783B875}" destId="{CD6DC0D1-D359-485A-92FF-0F306086DC42}" srcOrd="1" destOrd="0" presId="urn:microsoft.com/office/officeart/2005/8/layout/hList7"/>
    <dgm:cxn modelId="{5A5F42F5-6865-405D-AF32-DF90B5CC5574}" type="presParOf" srcId="{0F351477-6CE6-49C0-A44D-5C081783B875}" destId="{6775FC95-C3B1-4007-9C83-92D2BEF804BC}" srcOrd="2" destOrd="0" presId="urn:microsoft.com/office/officeart/2005/8/layout/hList7"/>
    <dgm:cxn modelId="{32A10708-C216-4922-8536-1F412C12358A}" type="presParOf" srcId="{0F351477-6CE6-49C0-A44D-5C081783B875}" destId="{2D373DB9-96D2-4A26-8720-5C8E9921F59F}" srcOrd="3" destOrd="0" presId="urn:microsoft.com/office/officeart/2005/8/layout/hList7"/>
    <dgm:cxn modelId="{D1EABA0E-7A41-431D-B751-68EFB7DBAD62}" type="presParOf" srcId="{568F93EC-7B2F-4E7A-8E4E-EB2E8DFCBB72}" destId="{1FF4F0F8-BA51-4378-BA6A-8367B85D6B70}" srcOrd="5" destOrd="0" presId="urn:microsoft.com/office/officeart/2005/8/layout/hList7"/>
    <dgm:cxn modelId="{FE15F427-3E59-4721-B241-223404276963}" type="presParOf" srcId="{568F93EC-7B2F-4E7A-8E4E-EB2E8DFCBB72}" destId="{61FAF1B9-5209-403A-9310-A72EBD2A5FB3}" srcOrd="6" destOrd="0" presId="urn:microsoft.com/office/officeart/2005/8/layout/hList7"/>
    <dgm:cxn modelId="{CE286753-CA2F-41BB-AACB-E6C6241CD809}" type="presParOf" srcId="{61FAF1B9-5209-403A-9310-A72EBD2A5FB3}" destId="{58F70D0D-3BE4-4F43-A06B-1138AD03DA9A}" srcOrd="0" destOrd="0" presId="urn:microsoft.com/office/officeart/2005/8/layout/hList7"/>
    <dgm:cxn modelId="{17BDBACA-421C-433E-82FA-4891F336A878}" type="presParOf" srcId="{61FAF1B9-5209-403A-9310-A72EBD2A5FB3}" destId="{0A613CE6-96C3-4372-8A8E-C19BB2B1B819}" srcOrd="1" destOrd="0" presId="urn:microsoft.com/office/officeart/2005/8/layout/hList7"/>
    <dgm:cxn modelId="{A1A88BCC-4672-42E8-B280-60B1836AD4FA}" type="presParOf" srcId="{61FAF1B9-5209-403A-9310-A72EBD2A5FB3}" destId="{F48926D9-3924-4F1B-AC44-ACA18C51FDA9}" srcOrd="2" destOrd="0" presId="urn:microsoft.com/office/officeart/2005/8/layout/hList7"/>
    <dgm:cxn modelId="{6F44BB83-82EB-4D98-9439-1CC59026723D}" type="presParOf" srcId="{61FAF1B9-5209-403A-9310-A72EBD2A5FB3}" destId="{2F21D760-2891-4C23-9E0B-424496A0FCD5}" srcOrd="3" destOrd="0" presId="urn:microsoft.com/office/officeart/2005/8/layout/hList7"/>
    <dgm:cxn modelId="{7A3D2E0D-2A50-477C-AD0D-A5246D99E5F2}" type="presParOf" srcId="{568F93EC-7B2F-4E7A-8E4E-EB2E8DFCBB72}" destId="{71AC4139-92AB-4373-B8F8-0F50669E7416}" srcOrd="7" destOrd="0" presId="urn:microsoft.com/office/officeart/2005/8/layout/hList7"/>
    <dgm:cxn modelId="{8346EBE1-A547-424A-8DBC-E79B2EE2088A}" type="presParOf" srcId="{568F93EC-7B2F-4E7A-8E4E-EB2E8DFCBB72}" destId="{5432A338-08D9-42AB-8344-E53769D28977}" srcOrd="8" destOrd="0" presId="urn:microsoft.com/office/officeart/2005/8/layout/hList7"/>
    <dgm:cxn modelId="{59BAC130-475E-4D2F-A513-6D254636C3E2}" type="presParOf" srcId="{5432A338-08D9-42AB-8344-E53769D28977}" destId="{0F3ED604-71EF-49C9-B7CD-2E1CECD6D7C3}" srcOrd="0" destOrd="0" presId="urn:microsoft.com/office/officeart/2005/8/layout/hList7"/>
    <dgm:cxn modelId="{2DF56267-54F1-4023-8AD5-FF63C84D360C}" type="presParOf" srcId="{5432A338-08D9-42AB-8344-E53769D28977}" destId="{3C4C11EA-8D26-4078-89CE-AF2CC20A1BEB}" srcOrd="1" destOrd="0" presId="urn:microsoft.com/office/officeart/2005/8/layout/hList7"/>
    <dgm:cxn modelId="{93C93337-41DC-414E-913D-7F958BA9AAAA}" type="presParOf" srcId="{5432A338-08D9-42AB-8344-E53769D28977}" destId="{3EA789F8-5CA2-4C58-9452-03D6BB8FDF22}" srcOrd="2" destOrd="0" presId="urn:microsoft.com/office/officeart/2005/8/layout/hList7"/>
    <dgm:cxn modelId="{811E6B39-7165-4A99-B916-29009FCAE083}" type="presParOf" srcId="{5432A338-08D9-42AB-8344-E53769D28977}" destId="{B7A31BA9-66A3-4B42-9AC7-2C7088DD721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6EB674-D947-4947-8280-E5C6B78BA760}" type="doc">
      <dgm:prSet loTypeId="urn:microsoft.com/office/officeart/2005/8/layout/default" loCatId="list" qsTypeId="urn:microsoft.com/office/officeart/2005/8/quickstyle/3d1" qsCatId="3D" csTypeId="urn:microsoft.com/office/officeart/2005/8/colors/accent3_3" csCatId="accent3" phldr="1"/>
      <dgm:spPr/>
      <dgm:t>
        <a:bodyPr/>
        <a:lstStyle/>
        <a:p>
          <a:endParaRPr lang="en-GB"/>
        </a:p>
      </dgm:t>
    </dgm:pt>
    <dgm:pt modelId="{A24490DD-CB61-4A70-B662-363BFE042C34}">
      <dgm:prSet phldrT="[Text]"/>
      <dgm:spPr/>
      <dgm:t>
        <a:bodyPr/>
        <a:lstStyle/>
        <a:p>
          <a:r>
            <a:rPr lang="en-GB" dirty="0" smtClean="0"/>
            <a:t>First week detailed feedback email &amp; check of all notes/scores</a:t>
          </a:r>
          <a:endParaRPr lang="en-GB" dirty="0"/>
        </a:p>
      </dgm:t>
    </dgm:pt>
    <dgm:pt modelId="{C13E9BD7-FE02-4989-A509-B2B7692880D0}" type="parTrans" cxnId="{9E06604E-B47B-425D-BEAA-0258FA94645E}">
      <dgm:prSet/>
      <dgm:spPr/>
      <dgm:t>
        <a:bodyPr/>
        <a:lstStyle/>
        <a:p>
          <a:endParaRPr lang="en-GB"/>
        </a:p>
      </dgm:t>
    </dgm:pt>
    <dgm:pt modelId="{D451C49A-2E19-48E0-A5DC-AACBB83B6234}" type="sibTrans" cxnId="{9E06604E-B47B-425D-BEAA-0258FA94645E}">
      <dgm:prSet/>
      <dgm:spPr/>
      <dgm:t>
        <a:bodyPr/>
        <a:lstStyle/>
        <a:p>
          <a:endParaRPr lang="en-GB"/>
        </a:p>
      </dgm:t>
    </dgm:pt>
    <dgm:pt modelId="{1B8ACEAA-86E5-43C5-B81B-8B5F7EE6A9BE}">
      <dgm:prSet phldrT="[Text]"/>
      <dgm:spPr/>
      <dgm:t>
        <a:bodyPr/>
        <a:lstStyle/>
        <a:p>
          <a:r>
            <a:rPr lang="en-GB" dirty="0" smtClean="0"/>
            <a:t>Regular Selection checks</a:t>
          </a:r>
          <a:endParaRPr lang="en-GB" dirty="0"/>
        </a:p>
      </dgm:t>
    </dgm:pt>
    <dgm:pt modelId="{96F7AA92-1529-4466-91CB-573071DD67B3}" type="parTrans" cxnId="{4A1A98B5-3913-4724-BA71-0700920CEA3E}">
      <dgm:prSet/>
      <dgm:spPr/>
      <dgm:t>
        <a:bodyPr/>
        <a:lstStyle/>
        <a:p>
          <a:endParaRPr lang="en-GB"/>
        </a:p>
      </dgm:t>
    </dgm:pt>
    <dgm:pt modelId="{BB43B31A-61B7-4C72-B52F-CA3D28D1278C}" type="sibTrans" cxnId="{4A1A98B5-3913-4724-BA71-0700920CEA3E}">
      <dgm:prSet/>
      <dgm:spPr/>
      <dgm:t>
        <a:bodyPr/>
        <a:lstStyle/>
        <a:p>
          <a:endParaRPr lang="en-GB"/>
        </a:p>
      </dgm:t>
    </dgm:pt>
    <dgm:pt modelId="{8D87DE04-BE22-424D-9BC8-0A6D5A9A67A7}">
      <dgm:prSet phldrT="[Text]"/>
      <dgm:spPr/>
      <dgm:t>
        <a:bodyPr/>
        <a:lstStyle/>
        <a:p>
          <a:r>
            <a:rPr lang="en-GB" dirty="0" smtClean="0"/>
            <a:t>Quarterly updates on personal  performance data</a:t>
          </a:r>
          <a:endParaRPr lang="en-GB" dirty="0"/>
        </a:p>
      </dgm:t>
    </dgm:pt>
    <dgm:pt modelId="{656B79B2-61DA-4843-8914-8078C0E36E87}" type="parTrans" cxnId="{8CD1D122-6750-4550-813B-AA8101943138}">
      <dgm:prSet/>
      <dgm:spPr/>
      <dgm:t>
        <a:bodyPr/>
        <a:lstStyle/>
        <a:p>
          <a:endParaRPr lang="en-GB"/>
        </a:p>
      </dgm:t>
    </dgm:pt>
    <dgm:pt modelId="{0DF5574D-C238-4399-B6EE-CEB3CD10D899}" type="sibTrans" cxnId="{8CD1D122-6750-4550-813B-AA8101943138}">
      <dgm:prSet/>
      <dgm:spPr/>
      <dgm:t>
        <a:bodyPr/>
        <a:lstStyle/>
        <a:p>
          <a:endParaRPr lang="en-GB"/>
        </a:p>
      </dgm:t>
    </dgm:pt>
    <dgm:pt modelId="{8A5DF5AD-BF94-4BE4-A6EE-2632C403395E}">
      <dgm:prSet phldrT="[Text]"/>
      <dgm:spPr/>
      <dgm:t>
        <a:bodyPr/>
        <a:lstStyle/>
        <a:p>
          <a:r>
            <a:rPr lang="en-GB" dirty="0" smtClean="0"/>
            <a:t>Weekly team feedback emails</a:t>
          </a:r>
          <a:endParaRPr lang="en-GB" dirty="0"/>
        </a:p>
      </dgm:t>
    </dgm:pt>
    <dgm:pt modelId="{EC4416A7-EFE3-4C9C-9C73-DD9E92C6E458}" type="parTrans" cxnId="{39A65C87-64EC-4C14-BC6C-21EF96F14006}">
      <dgm:prSet/>
      <dgm:spPr/>
      <dgm:t>
        <a:bodyPr/>
        <a:lstStyle/>
        <a:p>
          <a:endParaRPr lang="en-GB"/>
        </a:p>
      </dgm:t>
    </dgm:pt>
    <dgm:pt modelId="{4F3D272D-8BE5-4A21-83C8-6DD058DFD982}" type="sibTrans" cxnId="{39A65C87-64EC-4C14-BC6C-21EF96F14006}">
      <dgm:prSet/>
      <dgm:spPr/>
      <dgm:t>
        <a:bodyPr/>
        <a:lstStyle/>
        <a:p>
          <a:endParaRPr lang="en-GB"/>
        </a:p>
      </dgm:t>
    </dgm:pt>
    <dgm:pt modelId="{AA6E46D6-7E56-4CC1-8669-913D8B1CC8CA}">
      <dgm:prSet phldrT="[Text]"/>
      <dgm:spPr/>
      <dgm:t>
        <a:bodyPr/>
        <a:lstStyle/>
        <a:p>
          <a:r>
            <a:rPr lang="en-GB" dirty="0" smtClean="0"/>
            <a:t>Data Protection and Championing TF training</a:t>
          </a:r>
          <a:endParaRPr lang="en-GB" dirty="0"/>
        </a:p>
      </dgm:t>
    </dgm:pt>
    <dgm:pt modelId="{F97F1016-7A3C-4F8A-979F-F209AC713D78}" type="sibTrans" cxnId="{19BC9CE9-3AB7-483D-9230-82E6253E7D77}">
      <dgm:prSet/>
      <dgm:spPr/>
      <dgm:t>
        <a:bodyPr/>
        <a:lstStyle/>
        <a:p>
          <a:endParaRPr lang="en-GB"/>
        </a:p>
      </dgm:t>
    </dgm:pt>
    <dgm:pt modelId="{B9E52976-445C-42D4-898B-7AAF5E365452}" type="parTrans" cxnId="{19BC9CE9-3AB7-483D-9230-82E6253E7D77}">
      <dgm:prSet/>
      <dgm:spPr/>
      <dgm:t>
        <a:bodyPr/>
        <a:lstStyle/>
        <a:p>
          <a:endParaRPr lang="en-GB"/>
        </a:p>
      </dgm:t>
    </dgm:pt>
    <dgm:pt modelId="{0971D27C-6A0D-4A6E-A70A-13EDC6F8B2B9}">
      <dgm:prSet/>
      <dgm:spPr/>
      <dgm:t>
        <a:bodyPr/>
        <a:lstStyle/>
        <a:p>
          <a:r>
            <a:rPr lang="en-GB" dirty="0" smtClean="0"/>
            <a:t>Bi-annual Refresher Training (full day)</a:t>
          </a:r>
          <a:endParaRPr lang="en-GB" dirty="0"/>
        </a:p>
      </dgm:t>
    </dgm:pt>
    <dgm:pt modelId="{273A9030-0946-433E-9E67-8B7DFC5C04C5}" type="parTrans" cxnId="{522D2BCF-C79F-40A9-98C1-43C7E2D62F88}">
      <dgm:prSet/>
      <dgm:spPr/>
      <dgm:t>
        <a:bodyPr/>
        <a:lstStyle/>
        <a:p>
          <a:endParaRPr lang="en-GB"/>
        </a:p>
      </dgm:t>
    </dgm:pt>
    <dgm:pt modelId="{ED64B007-CE91-46EF-ADEA-E6038FDC7C6D}" type="sibTrans" cxnId="{522D2BCF-C79F-40A9-98C1-43C7E2D62F88}">
      <dgm:prSet/>
      <dgm:spPr/>
      <dgm:t>
        <a:bodyPr/>
        <a:lstStyle/>
        <a:p>
          <a:endParaRPr lang="en-GB"/>
        </a:p>
      </dgm:t>
    </dgm:pt>
    <dgm:pt modelId="{348602F4-28FA-41F8-A19F-8A9B4696230C}">
      <dgm:prSet/>
      <dgm:spPr/>
      <dgm:t>
        <a:bodyPr/>
        <a:lstStyle/>
        <a:p>
          <a:r>
            <a:rPr lang="en-GB" dirty="0" smtClean="0"/>
            <a:t>Sporadic top-up training – desk based modules</a:t>
          </a:r>
          <a:endParaRPr lang="en-GB" dirty="0"/>
        </a:p>
      </dgm:t>
    </dgm:pt>
    <dgm:pt modelId="{62FA9244-3DA7-453F-BBBD-F811FB978D23}" type="parTrans" cxnId="{43A9D4E6-DACC-4B0A-AF19-FABCB1B517D2}">
      <dgm:prSet/>
      <dgm:spPr/>
      <dgm:t>
        <a:bodyPr/>
        <a:lstStyle/>
        <a:p>
          <a:endParaRPr lang="en-GB"/>
        </a:p>
      </dgm:t>
    </dgm:pt>
    <dgm:pt modelId="{9E7C600B-FD63-411F-9F53-93662A344AF5}" type="sibTrans" cxnId="{43A9D4E6-DACC-4B0A-AF19-FABCB1B517D2}">
      <dgm:prSet/>
      <dgm:spPr/>
      <dgm:t>
        <a:bodyPr/>
        <a:lstStyle/>
        <a:p>
          <a:endParaRPr lang="en-GB"/>
        </a:p>
      </dgm:t>
    </dgm:pt>
    <dgm:pt modelId="{B14B2D03-A94E-4E12-B1AA-D9BC5782BC5F}">
      <dgm:prSet/>
      <dgm:spPr/>
      <dgm:t>
        <a:bodyPr/>
        <a:lstStyle/>
        <a:p>
          <a:r>
            <a:rPr lang="en-GB" dirty="0" smtClean="0"/>
            <a:t>Weekly team email update - relevant info &amp; reading</a:t>
          </a:r>
          <a:endParaRPr lang="en-GB" dirty="0"/>
        </a:p>
      </dgm:t>
    </dgm:pt>
    <dgm:pt modelId="{506EA088-97A5-4580-9238-43A4B02AE207}" type="parTrans" cxnId="{9153F121-4FE0-430C-864E-00F954F48AF1}">
      <dgm:prSet/>
      <dgm:spPr/>
      <dgm:t>
        <a:bodyPr/>
        <a:lstStyle/>
        <a:p>
          <a:endParaRPr lang="en-GB"/>
        </a:p>
      </dgm:t>
    </dgm:pt>
    <dgm:pt modelId="{7D96670F-B02D-428C-BDEB-085875981BD3}" type="sibTrans" cxnId="{9153F121-4FE0-430C-864E-00F954F48AF1}">
      <dgm:prSet/>
      <dgm:spPr/>
      <dgm:t>
        <a:bodyPr/>
        <a:lstStyle/>
        <a:p>
          <a:endParaRPr lang="en-GB"/>
        </a:p>
      </dgm:t>
    </dgm:pt>
    <dgm:pt modelId="{513CD81A-0B13-4A8A-BF51-1B36CC169CB0}">
      <dgm:prSet/>
      <dgm:spPr/>
      <dgm:t>
        <a:bodyPr/>
        <a:lstStyle/>
        <a:p>
          <a:r>
            <a:rPr lang="en-GB" dirty="0" smtClean="0"/>
            <a:t>3 days of Initial of Training</a:t>
          </a:r>
          <a:endParaRPr lang="en-GB" dirty="0"/>
        </a:p>
      </dgm:t>
    </dgm:pt>
    <dgm:pt modelId="{9BE7EBC6-CB4F-406C-B7CB-5767CFDF3571}" type="parTrans" cxnId="{D3AD35AD-A6A5-4125-AD2A-2F8E7ABC024E}">
      <dgm:prSet/>
      <dgm:spPr/>
      <dgm:t>
        <a:bodyPr/>
        <a:lstStyle/>
        <a:p>
          <a:endParaRPr lang="en-GB"/>
        </a:p>
      </dgm:t>
    </dgm:pt>
    <dgm:pt modelId="{C73A4FCA-CE82-4080-BA59-3E7456B7E56F}" type="sibTrans" cxnId="{D3AD35AD-A6A5-4125-AD2A-2F8E7ABC024E}">
      <dgm:prSet/>
      <dgm:spPr/>
      <dgm:t>
        <a:bodyPr/>
        <a:lstStyle/>
        <a:p>
          <a:endParaRPr lang="en-GB"/>
        </a:p>
      </dgm:t>
    </dgm:pt>
    <dgm:pt modelId="{604E8C9F-7C39-46CF-9FE9-F3A4D88CE99E}">
      <dgm:prSet/>
      <dgm:spPr/>
      <dgm:t>
        <a:bodyPr/>
        <a:lstStyle/>
        <a:p>
          <a:r>
            <a:rPr lang="en-GB" dirty="0" smtClean="0"/>
            <a:t>AC Re-touch days to stay connected – designed for those who do not assess regularly</a:t>
          </a:r>
          <a:endParaRPr lang="en-GB" dirty="0"/>
        </a:p>
      </dgm:t>
    </dgm:pt>
    <dgm:pt modelId="{76DBCB80-FF56-4D1D-B172-F5640EB90606}" type="parTrans" cxnId="{9285301B-E7F0-4F0C-B366-FFDF0C0A7514}">
      <dgm:prSet/>
      <dgm:spPr/>
      <dgm:t>
        <a:bodyPr/>
        <a:lstStyle/>
        <a:p>
          <a:endParaRPr lang="en-GB"/>
        </a:p>
      </dgm:t>
    </dgm:pt>
    <dgm:pt modelId="{8C082EA2-45AD-4541-96D5-3C278B9F9AD2}" type="sibTrans" cxnId="{9285301B-E7F0-4F0C-B366-FFDF0C0A7514}">
      <dgm:prSet/>
      <dgm:spPr/>
      <dgm:t>
        <a:bodyPr/>
        <a:lstStyle/>
        <a:p>
          <a:endParaRPr lang="en-GB"/>
        </a:p>
      </dgm:t>
    </dgm:pt>
    <dgm:pt modelId="{8C78678C-A6BB-45F6-AD5D-E01717E5FF53}">
      <dgm:prSet/>
      <dgm:spPr/>
      <dgm:t>
        <a:bodyPr/>
        <a:lstStyle/>
        <a:p>
          <a:r>
            <a:rPr lang="en-GB" dirty="0" smtClean="0"/>
            <a:t>Regular 1:1’s</a:t>
          </a:r>
          <a:endParaRPr lang="en-GB" dirty="0"/>
        </a:p>
      </dgm:t>
    </dgm:pt>
    <dgm:pt modelId="{70A015FF-D0C5-486B-9BD2-3016062C9023}" type="parTrans" cxnId="{6038C70A-0CD2-4644-9BDA-EBEED2E45F85}">
      <dgm:prSet/>
      <dgm:spPr/>
      <dgm:t>
        <a:bodyPr/>
        <a:lstStyle/>
        <a:p>
          <a:endParaRPr lang="en-GB"/>
        </a:p>
      </dgm:t>
    </dgm:pt>
    <dgm:pt modelId="{20C32464-3884-449D-B712-46CDDEE2CECB}" type="sibTrans" cxnId="{6038C70A-0CD2-4644-9BDA-EBEED2E45F85}">
      <dgm:prSet/>
      <dgm:spPr/>
      <dgm:t>
        <a:bodyPr/>
        <a:lstStyle/>
        <a:p>
          <a:endParaRPr lang="en-GB"/>
        </a:p>
      </dgm:t>
    </dgm:pt>
    <dgm:pt modelId="{7B914357-AC29-41D6-A869-90A6192B85AA}">
      <dgm:prSet/>
      <dgm:spPr/>
      <dgm:t>
        <a:bodyPr/>
        <a:lstStyle/>
        <a:p>
          <a:r>
            <a:rPr lang="en-GB" dirty="0" smtClean="0"/>
            <a:t>Regular observations and benchmarking</a:t>
          </a:r>
          <a:endParaRPr lang="en-GB" dirty="0"/>
        </a:p>
      </dgm:t>
    </dgm:pt>
    <dgm:pt modelId="{2E85BD34-9FB9-41D4-BC19-094BF0C4F16B}" type="parTrans" cxnId="{213BAD82-EAEC-4AE3-A941-A91421FB43F9}">
      <dgm:prSet/>
      <dgm:spPr/>
      <dgm:t>
        <a:bodyPr/>
        <a:lstStyle/>
        <a:p>
          <a:endParaRPr lang="en-GB"/>
        </a:p>
      </dgm:t>
    </dgm:pt>
    <dgm:pt modelId="{7FAEADE4-28B1-4535-A1CB-5BFB838AF9B6}" type="sibTrans" cxnId="{213BAD82-EAEC-4AE3-A941-A91421FB43F9}">
      <dgm:prSet/>
      <dgm:spPr/>
      <dgm:t>
        <a:bodyPr/>
        <a:lstStyle/>
        <a:p>
          <a:endParaRPr lang="en-GB"/>
        </a:p>
      </dgm:t>
    </dgm:pt>
    <dgm:pt modelId="{81D9EDDA-7E5A-4B30-8961-1FBCFB680216}" type="pres">
      <dgm:prSet presAssocID="{C96EB674-D947-4947-8280-E5C6B78BA760}" presName="diagram" presStyleCnt="0">
        <dgm:presLayoutVars>
          <dgm:dir/>
          <dgm:resizeHandles val="exact"/>
        </dgm:presLayoutVars>
      </dgm:prSet>
      <dgm:spPr/>
      <dgm:t>
        <a:bodyPr/>
        <a:lstStyle/>
        <a:p>
          <a:endParaRPr lang="en-GB"/>
        </a:p>
      </dgm:t>
    </dgm:pt>
    <dgm:pt modelId="{64EB3106-1439-4F0D-80B2-FF4E3410B5A9}" type="pres">
      <dgm:prSet presAssocID="{513CD81A-0B13-4A8A-BF51-1B36CC169CB0}" presName="node" presStyleLbl="node1" presStyleIdx="0" presStyleCnt="12">
        <dgm:presLayoutVars>
          <dgm:bulletEnabled val="1"/>
        </dgm:presLayoutVars>
      </dgm:prSet>
      <dgm:spPr/>
      <dgm:t>
        <a:bodyPr/>
        <a:lstStyle/>
        <a:p>
          <a:endParaRPr lang="en-GB"/>
        </a:p>
      </dgm:t>
    </dgm:pt>
    <dgm:pt modelId="{6B02F67D-40EB-4D97-A5E7-D8202E967F60}" type="pres">
      <dgm:prSet presAssocID="{C73A4FCA-CE82-4080-BA59-3E7456B7E56F}" presName="sibTrans" presStyleCnt="0"/>
      <dgm:spPr/>
      <dgm:t>
        <a:bodyPr/>
        <a:lstStyle/>
        <a:p>
          <a:endParaRPr lang="en-GB"/>
        </a:p>
      </dgm:t>
    </dgm:pt>
    <dgm:pt modelId="{76204246-BC05-415D-BCC9-5D320801CB54}" type="pres">
      <dgm:prSet presAssocID="{AA6E46D6-7E56-4CC1-8669-913D8B1CC8CA}" presName="node" presStyleLbl="node1" presStyleIdx="1" presStyleCnt="12">
        <dgm:presLayoutVars>
          <dgm:bulletEnabled val="1"/>
        </dgm:presLayoutVars>
      </dgm:prSet>
      <dgm:spPr/>
      <dgm:t>
        <a:bodyPr/>
        <a:lstStyle/>
        <a:p>
          <a:endParaRPr lang="en-GB"/>
        </a:p>
      </dgm:t>
    </dgm:pt>
    <dgm:pt modelId="{9FF9E399-9460-49CE-ACC4-89E9442966E0}" type="pres">
      <dgm:prSet presAssocID="{F97F1016-7A3C-4F8A-979F-F209AC713D78}" presName="sibTrans" presStyleCnt="0"/>
      <dgm:spPr/>
      <dgm:t>
        <a:bodyPr/>
        <a:lstStyle/>
        <a:p>
          <a:endParaRPr lang="en-GB"/>
        </a:p>
      </dgm:t>
    </dgm:pt>
    <dgm:pt modelId="{6402E918-123A-4425-AA73-20FC6D197818}" type="pres">
      <dgm:prSet presAssocID="{A24490DD-CB61-4A70-B662-363BFE042C34}" presName="node" presStyleLbl="node1" presStyleIdx="2" presStyleCnt="12">
        <dgm:presLayoutVars>
          <dgm:bulletEnabled val="1"/>
        </dgm:presLayoutVars>
      </dgm:prSet>
      <dgm:spPr/>
      <dgm:t>
        <a:bodyPr/>
        <a:lstStyle/>
        <a:p>
          <a:endParaRPr lang="en-GB"/>
        </a:p>
      </dgm:t>
    </dgm:pt>
    <dgm:pt modelId="{86185646-F549-46A8-88C9-330E88131D42}" type="pres">
      <dgm:prSet presAssocID="{D451C49A-2E19-48E0-A5DC-AACBB83B6234}" presName="sibTrans" presStyleCnt="0"/>
      <dgm:spPr/>
      <dgm:t>
        <a:bodyPr/>
        <a:lstStyle/>
        <a:p>
          <a:endParaRPr lang="en-GB"/>
        </a:p>
      </dgm:t>
    </dgm:pt>
    <dgm:pt modelId="{91FE21BB-DC91-42EB-86C3-2629F22DD562}" type="pres">
      <dgm:prSet presAssocID="{1B8ACEAA-86E5-43C5-B81B-8B5F7EE6A9BE}" presName="node" presStyleLbl="node1" presStyleIdx="3" presStyleCnt="12">
        <dgm:presLayoutVars>
          <dgm:bulletEnabled val="1"/>
        </dgm:presLayoutVars>
      </dgm:prSet>
      <dgm:spPr/>
      <dgm:t>
        <a:bodyPr/>
        <a:lstStyle/>
        <a:p>
          <a:endParaRPr lang="en-GB"/>
        </a:p>
      </dgm:t>
    </dgm:pt>
    <dgm:pt modelId="{981F4343-3DE6-41E1-A62F-A6AD748105AA}" type="pres">
      <dgm:prSet presAssocID="{BB43B31A-61B7-4C72-B52F-CA3D28D1278C}" presName="sibTrans" presStyleCnt="0"/>
      <dgm:spPr/>
      <dgm:t>
        <a:bodyPr/>
        <a:lstStyle/>
        <a:p>
          <a:endParaRPr lang="en-GB"/>
        </a:p>
      </dgm:t>
    </dgm:pt>
    <dgm:pt modelId="{A4F731BB-6949-4E44-9BB0-1AA4DEA3CDA9}" type="pres">
      <dgm:prSet presAssocID="{8D87DE04-BE22-424D-9BC8-0A6D5A9A67A7}" presName="node" presStyleLbl="node1" presStyleIdx="4" presStyleCnt="12">
        <dgm:presLayoutVars>
          <dgm:bulletEnabled val="1"/>
        </dgm:presLayoutVars>
      </dgm:prSet>
      <dgm:spPr/>
      <dgm:t>
        <a:bodyPr/>
        <a:lstStyle/>
        <a:p>
          <a:endParaRPr lang="en-GB"/>
        </a:p>
      </dgm:t>
    </dgm:pt>
    <dgm:pt modelId="{A1740BD6-5BE5-4816-922E-332D2008F206}" type="pres">
      <dgm:prSet presAssocID="{0DF5574D-C238-4399-B6EE-CEB3CD10D899}" presName="sibTrans" presStyleCnt="0"/>
      <dgm:spPr/>
      <dgm:t>
        <a:bodyPr/>
        <a:lstStyle/>
        <a:p>
          <a:endParaRPr lang="en-GB"/>
        </a:p>
      </dgm:t>
    </dgm:pt>
    <dgm:pt modelId="{88319A44-DC65-459F-AF60-7A66126FD848}" type="pres">
      <dgm:prSet presAssocID="{8A5DF5AD-BF94-4BE4-A6EE-2632C403395E}" presName="node" presStyleLbl="node1" presStyleIdx="5" presStyleCnt="12">
        <dgm:presLayoutVars>
          <dgm:bulletEnabled val="1"/>
        </dgm:presLayoutVars>
      </dgm:prSet>
      <dgm:spPr/>
      <dgm:t>
        <a:bodyPr/>
        <a:lstStyle/>
        <a:p>
          <a:endParaRPr lang="en-GB"/>
        </a:p>
      </dgm:t>
    </dgm:pt>
    <dgm:pt modelId="{8F5F48F8-F442-413C-AF29-94415E69AF1E}" type="pres">
      <dgm:prSet presAssocID="{4F3D272D-8BE5-4A21-83C8-6DD058DFD982}" presName="sibTrans" presStyleCnt="0"/>
      <dgm:spPr/>
      <dgm:t>
        <a:bodyPr/>
        <a:lstStyle/>
        <a:p>
          <a:endParaRPr lang="en-GB"/>
        </a:p>
      </dgm:t>
    </dgm:pt>
    <dgm:pt modelId="{77946AFA-2E29-43DB-9D39-C80BAC112790}" type="pres">
      <dgm:prSet presAssocID="{0971D27C-6A0D-4A6E-A70A-13EDC6F8B2B9}" presName="node" presStyleLbl="node1" presStyleIdx="6" presStyleCnt="12">
        <dgm:presLayoutVars>
          <dgm:bulletEnabled val="1"/>
        </dgm:presLayoutVars>
      </dgm:prSet>
      <dgm:spPr/>
      <dgm:t>
        <a:bodyPr/>
        <a:lstStyle/>
        <a:p>
          <a:endParaRPr lang="en-GB"/>
        </a:p>
      </dgm:t>
    </dgm:pt>
    <dgm:pt modelId="{802ADD19-970E-4CF0-9711-448DC8AE9A4F}" type="pres">
      <dgm:prSet presAssocID="{ED64B007-CE91-46EF-ADEA-E6038FDC7C6D}" presName="sibTrans" presStyleCnt="0"/>
      <dgm:spPr/>
      <dgm:t>
        <a:bodyPr/>
        <a:lstStyle/>
        <a:p>
          <a:endParaRPr lang="en-GB"/>
        </a:p>
      </dgm:t>
    </dgm:pt>
    <dgm:pt modelId="{583D0985-6C1B-4BD3-85AE-089971ABBC1D}" type="pres">
      <dgm:prSet presAssocID="{348602F4-28FA-41F8-A19F-8A9B4696230C}" presName="node" presStyleLbl="node1" presStyleIdx="7" presStyleCnt="12">
        <dgm:presLayoutVars>
          <dgm:bulletEnabled val="1"/>
        </dgm:presLayoutVars>
      </dgm:prSet>
      <dgm:spPr/>
      <dgm:t>
        <a:bodyPr/>
        <a:lstStyle/>
        <a:p>
          <a:endParaRPr lang="en-GB"/>
        </a:p>
      </dgm:t>
    </dgm:pt>
    <dgm:pt modelId="{5A9FD945-B571-4013-B669-5FD865B3C133}" type="pres">
      <dgm:prSet presAssocID="{9E7C600B-FD63-411F-9F53-93662A344AF5}" presName="sibTrans" presStyleCnt="0"/>
      <dgm:spPr/>
      <dgm:t>
        <a:bodyPr/>
        <a:lstStyle/>
        <a:p>
          <a:endParaRPr lang="en-GB"/>
        </a:p>
      </dgm:t>
    </dgm:pt>
    <dgm:pt modelId="{66CCD9A6-D06D-4055-8699-11EF705D0C0E}" type="pres">
      <dgm:prSet presAssocID="{B14B2D03-A94E-4E12-B1AA-D9BC5782BC5F}" presName="node" presStyleLbl="node1" presStyleIdx="8" presStyleCnt="12">
        <dgm:presLayoutVars>
          <dgm:bulletEnabled val="1"/>
        </dgm:presLayoutVars>
      </dgm:prSet>
      <dgm:spPr/>
      <dgm:t>
        <a:bodyPr/>
        <a:lstStyle/>
        <a:p>
          <a:endParaRPr lang="en-GB"/>
        </a:p>
      </dgm:t>
    </dgm:pt>
    <dgm:pt modelId="{A80E1E8D-1F67-4E0B-853E-9F37F3E1F7B4}" type="pres">
      <dgm:prSet presAssocID="{7D96670F-B02D-428C-BDEB-085875981BD3}" presName="sibTrans" presStyleCnt="0"/>
      <dgm:spPr/>
      <dgm:t>
        <a:bodyPr/>
        <a:lstStyle/>
        <a:p>
          <a:endParaRPr lang="en-GB"/>
        </a:p>
      </dgm:t>
    </dgm:pt>
    <dgm:pt modelId="{04B80B64-EB3F-463E-B7F8-4577FFEE91D9}" type="pres">
      <dgm:prSet presAssocID="{604E8C9F-7C39-46CF-9FE9-F3A4D88CE99E}" presName="node" presStyleLbl="node1" presStyleIdx="9" presStyleCnt="12">
        <dgm:presLayoutVars>
          <dgm:bulletEnabled val="1"/>
        </dgm:presLayoutVars>
      </dgm:prSet>
      <dgm:spPr/>
      <dgm:t>
        <a:bodyPr/>
        <a:lstStyle/>
        <a:p>
          <a:endParaRPr lang="en-GB"/>
        </a:p>
      </dgm:t>
    </dgm:pt>
    <dgm:pt modelId="{0401EA25-EFBA-487E-A540-999BE58A5C82}" type="pres">
      <dgm:prSet presAssocID="{8C082EA2-45AD-4541-96D5-3C278B9F9AD2}" presName="sibTrans" presStyleCnt="0"/>
      <dgm:spPr/>
      <dgm:t>
        <a:bodyPr/>
        <a:lstStyle/>
        <a:p>
          <a:endParaRPr lang="en-GB"/>
        </a:p>
      </dgm:t>
    </dgm:pt>
    <dgm:pt modelId="{0B1D2EDF-FC2A-4B12-B6AD-F59085D49840}" type="pres">
      <dgm:prSet presAssocID="{8C78678C-A6BB-45F6-AD5D-E01717E5FF53}" presName="node" presStyleLbl="node1" presStyleIdx="10" presStyleCnt="12">
        <dgm:presLayoutVars>
          <dgm:bulletEnabled val="1"/>
        </dgm:presLayoutVars>
      </dgm:prSet>
      <dgm:spPr/>
      <dgm:t>
        <a:bodyPr/>
        <a:lstStyle/>
        <a:p>
          <a:endParaRPr lang="en-GB"/>
        </a:p>
      </dgm:t>
    </dgm:pt>
    <dgm:pt modelId="{DF6583EE-419D-4773-935D-2C2482F71147}" type="pres">
      <dgm:prSet presAssocID="{20C32464-3884-449D-B712-46CDDEE2CECB}" presName="sibTrans" presStyleCnt="0"/>
      <dgm:spPr/>
      <dgm:t>
        <a:bodyPr/>
        <a:lstStyle/>
        <a:p>
          <a:endParaRPr lang="en-GB"/>
        </a:p>
      </dgm:t>
    </dgm:pt>
    <dgm:pt modelId="{DAB8DF91-CEF8-4179-BDDF-8712580B560D}" type="pres">
      <dgm:prSet presAssocID="{7B914357-AC29-41D6-A869-90A6192B85AA}" presName="node" presStyleLbl="node1" presStyleIdx="11" presStyleCnt="12">
        <dgm:presLayoutVars>
          <dgm:bulletEnabled val="1"/>
        </dgm:presLayoutVars>
      </dgm:prSet>
      <dgm:spPr/>
      <dgm:t>
        <a:bodyPr/>
        <a:lstStyle/>
        <a:p>
          <a:endParaRPr lang="en-GB"/>
        </a:p>
      </dgm:t>
    </dgm:pt>
  </dgm:ptLst>
  <dgm:cxnLst>
    <dgm:cxn modelId="{213BAD82-EAEC-4AE3-A941-A91421FB43F9}" srcId="{C96EB674-D947-4947-8280-E5C6B78BA760}" destId="{7B914357-AC29-41D6-A869-90A6192B85AA}" srcOrd="11" destOrd="0" parTransId="{2E85BD34-9FB9-41D4-BC19-094BF0C4F16B}" sibTransId="{7FAEADE4-28B1-4535-A1CB-5BFB838AF9B6}"/>
    <dgm:cxn modelId="{60E53E37-D03A-436A-8802-FB92D91DE53F}" type="presOf" srcId="{348602F4-28FA-41F8-A19F-8A9B4696230C}" destId="{583D0985-6C1B-4BD3-85AE-089971ABBC1D}" srcOrd="0" destOrd="0" presId="urn:microsoft.com/office/officeart/2005/8/layout/default"/>
    <dgm:cxn modelId="{8F0FD307-AC19-4667-8629-88CA160A424D}" type="presOf" srcId="{0971D27C-6A0D-4A6E-A70A-13EDC6F8B2B9}" destId="{77946AFA-2E29-43DB-9D39-C80BAC112790}" srcOrd="0" destOrd="0" presId="urn:microsoft.com/office/officeart/2005/8/layout/default"/>
    <dgm:cxn modelId="{522D2BCF-C79F-40A9-98C1-43C7E2D62F88}" srcId="{C96EB674-D947-4947-8280-E5C6B78BA760}" destId="{0971D27C-6A0D-4A6E-A70A-13EDC6F8B2B9}" srcOrd="6" destOrd="0" parTransId="{273A9030-0946-433E-9E67-8B7DFC5C04C5}" sibTransId="{ED64B007-CE91-46EF-ADEA-E6038FDC7C6D}"/>
    <dgm:cxn modelId="{3A49C11B-8DE5-484B-BC5A-AB172A8EC325}" type="presOf" srcId="{8A5DF5AD-BF94-4BE4-A6EE-2632C403395E}" destId="{88319A44-DC65-459F-AF60-7A66126FD848}" srcOrd="0" destOrd="0" presId="urn:microsoft.com/office/officeart/2005/8/layout/default"/>
    <dgm:cxn modelId="{D3AD35AD-A6A5-4125-AD2A-2F8E7ABC024E}" srcId="{C96EB674-D947-4947-8280-E5C6B78BA760}" destId="{513CD81A-0B13-4A8A-BF51-1B36CC169CB0}" srcOrd="0" destOrd="0" parTransId="{9BE7EBC6-CB4F-406C-B7CB-5767CFDF3571}" sibTransId="{C73A4FCA-CE82-4080-BA59-3E7456B7E56F}"/>
    <dgm:cxn modelId="{19BC9CE9-3AB7-483D-9230-82E6253E7D77}" srcId="{C96EB674-D947-4947-8280-E5C6B78BA760}" destId="{AA6E46D6-7E56-4CC1-8669-913D8B1CC8CA}" srcOrd="1" destOrd="0" parTransId="{B9E52976-445C-42D4-898B-7AAF5E365452}" sibTransId="{F97F1016-7A3C-4F8A-979F-F209AC713D78}"/>
    <dgm:cxn modelId="{741F5268-FE04-4A02-95A4-F314152D440B}" type="presOf" srcId="{7B914357-AC29-41D6-A869-90A6192B85AA}" destId="{DAB8DF91-CEF8-4179-BDDF-8712580B560D}" srcOrd="0" destOrd="0" presId="urn:microsoft.com/office/officeart/2005/8/layout/default"/>
    <dgm:cxn modelId="{70A7BDBF-46EB-4321-B8A1-0262456D03F9}" type="presOf" srcId="{8C78678C-A6BB-45F6-AD5D-E01717E5FF53}" destId="{0B1D2EDF-FC2A-4B12-B6AD-F59085D49840}" srcOrd="0" destOrd="0" presId="urn:microsoft.com/office/officeart/2005/8/layout/default"/>
    <dgm:cxn modelId="{6B4958BE-00B8-4A32-B4E5-93DA1037D4AC}" type="presOf" srcId="{AA6E46D6-7E56-4CC1-8669-913D8B1CC8CA}" destId="{76204246-BC05-415D-BCC9-5D320801CB54}" srcOrd="0" destOrd="0" presId="urn:microsoft.com/office/officeart/2005/8/layout/default"/>
    <dgm:cxn modelId="{DD22A3DE-4970-46BD-8862-0621B9A97064}" type="presOf" srcId="{8D87DE04-BE22-424D-9BC8-0A6D5A9A67A7}" destId="{A4F731BB-6949-4E44-9BB0-1AA4DEA3CDA9}" srcOrd="0" destOrd="0" presId="urn:microsoft.com/office/officeart/2005/8/layout/default"/>
    <dgm:cxn modelId="{43A9D4E6-DACC-4B0A-AF19-FABCB1B517D2}" srcId="{C96EB674-D947-4947-8280-E5C6B78BA760}" destId="{348602F4-28FA-41F8-A19F-8A9B4696230C}" srcOrd="7" destOrd="0" parTransId="{62FA9244-3DA7-453F-BBBD-F811FB978D23}" sibTransId="{9E7C600B-FD63-411F-9F53-93662A344AF5}"/>
    <dgm:cxn modelId="{39A65C87-64EC-4C14-BC6C-21EF96F14006}" srcId="{C96EB674-D947-4947-8280-E5C6B78BA760}" destId="{8A5DF5AD-BF94-4BE4-A6EE-2632C403395E}" srcOrd="5" destOrd="0" parTransId="{EC4416A7-EFE3-4C9C-9C73-DD9E92C6E458}" sibTransId="{4F3D272D-8BE5-4A21-83C8-6DD058DFD982}"/>
    <dgm:cxn modelId="{822CA131-7A96-46FE-B15E-8C7558E7770F}" type="presOf" srcId="{A24490DD-CB61-4A70-B662-363BFE042C34}" destId="{6402E918-123A-4425-AA73-20FC6D197818}" srcOrd="0" destOrd="0" presId="urn:microsoft.com/office/officeart/2005/8/layout/default"/>
    <dgm:cxn modelId="{1BAA7966-A39A-4B03-8B12-0800E7418E64}" type="presOf" srcId="{C96EB674-D947-4947-8280-E5C6B78BA760}" destId="{81D9EDDA-7E5A-4B30-8961-1FBCFB680216}" srcOrd="0" destOrd="0" presId="urn:microsoft.com/office/officeart/2005/8/layout/default"/>
    <dgm:cxn modelId="{63BE95E8-3CDA-4946-AB57-FC8306D669FF}" type="presOf" srcId="{1B8ACEAA-86E5-43C5-B81B-8B5F7EE6A9BE}" destId="{91FE21BB-DC91-42EB-86C3-2629F22DD562}" srcOrd="0" destOrd="0" presId="urn:microsoft.com/office/officeart/2005/8/layout/default"/>
    <dgm:cxn modelId="{9E06604E-B47B-425D-BEAA-0258FA94645E}" srcId="{C96EB674-D947-4947-8280-E5C6B78BA760}" destId="{A24490DD-CB61-4A70-B662-363BFE042C34}" srcOrd="2" destOrd="0" parTransId="{C13E9BD7-FE02-4989-A509-B2B7692880D0}" sibTransId="{D451C49A-2E19-48E0-A5DC-AACBB83B6234}"/>
    <dgm:cxn modelId="{4A1A98B5-3913-4724-BA71-0700920CEA3E}" srcId="{C96EB674-D947-4947-8280-E5C6B78BA760}" destId="{1B8ACEAA-86E5-43C5-B81B-8B5F7EE6A9BE}" srcOrd="3" destOrd="0" parTransId="{96F7AA92-1529-4466-91CB-573071DD67B3}" sibTransId="{BB43B31A-61B7-4C72-B52F-CA3D28D1278C}"/>
    <dgm:cxn modelId="{EB7CA549-2C42-4F8A-BE05-610656D92F22}" type="presOf" srcId="{604E8C9F-7C39-46CF-9FE9-F3A4D88CE99E}" destId="{04B80B64-EB3F-463E-B7F8-4577FFEE91D9}" srcOrd="0" destOrd="0" presId="urn:microsoft.com/office/officeart/2005/8/layout/default"/>
    <dgm:cxn modelId="{0B35D1A6-1B3C-47B4-980C-576D54208FBE}" type="presOf" srcId="{B14B2D03-A94E-4E12-B1AA-D9BC5782BC5F}" destId="{66CCD9A6-D06D-4055-8699-11EF705D0C0E}" srcOrd="0" destOrd="0" presId="urn:microsoft.com/office/officeart/2005/8/layout/default"/>
    <dgm:cxn modelId="{CAB34680-AD9E-4201-9565-5853D3DF4E12}" type="presOf" srcId="{513CD81A-0B13-4A8A-BF51-1B36CC169CB0}" destId="{64EB3106-1439-4F0D-80B2-FF4E3410B5A9}" srcOrd="0" destOrd="0" presId="urn:microsoft.com/office/officeart/2005/8/layout/default"/>
    <dgm:cxn modelId="{9285301B-E7F0-4F0C-B366-FFDF0C0A7514}" srcId="{C96EB674-D947-4947-8280-E5C6B78BA760}" destId="{604E8C9F-7C39-46CF-9FE9-F3A4D88CE99E}" srcOrd="9" destOrd="0" parTransId="{76DBCB80-FF56-4D1D-B172-F5640EB90606}" sibTransId="{8C082EA2-45AD-4541-96D5-3C278B9F9AD2}"/>
    <dgm:cxn modelId="{6038C70A-0CD2-4644-9BDA-EBEED2E45F85}" srcId="{C96EB674-D947-4947-8280-E5C6B78BA760}" destId="{8C78678C-A6BB-45F6-AD5D-E01717E5FF53}" srcOrd="10" destOrd="0" parTransId="{70A015FF-D0C5-486B-9BD2-3016062C9023}" sibTransId="{20C32464-3884-449D-B712-46CDDEE2CECB}"/>
    <dgm:cxn modelId="{8CD1D122-6750-4550-813B-AA8101943138}" srcId="{C96EB674-D947-4947-8280-E5C6B78BA760}" destId="{8D87DE04-BE22-424D-9BC8-0A6D5A9A67A7}" srcOrd="4" destOrd="0" parTransId="{656B79B2-61DA-4843-8914-8078C0E36E87}" sibTransId="{0DF5574D-C238-4399-B6EE-CEB3CD10D899}"/>
    <dgm:cxn modelId="{9153F121-4FE0-430C-864E-00F954F48AF1}" srcId="{C96EB674-D947-4947-8280-E5C6B78BA760}" destId="{B14B2D03-A94E-4E12-B1AA-D9BC5782BC5F}" srcOrd="8" destOrd="0" parTransId="{506EA088-97A5-4580-9238-43A4B02AE207}" sibTransId="{7D96670F-B02D-428C-BDEB-085875981BD3}"/>
    <dgm:cxn modelId="{6F1407FA-1314-4B67-A3B1-EFE9BC7FE821}" type="presParOf" srcId="{81D9EDDA-7E5A-4B30-8961-1FBCFB680216}" destId="{64EB3106-1439-4F0D-80B2-FF4E3410B5A9}" srcOrd="0" destOrd="0" presId="urn:microsoft.com/office/officeart/2005/8/layout/default"/>
    <dgm:cxn modelId="{65A4F622-2544-4454-8732-D675980721E3}" type="presParOf" srcId="{81D9EDDA-7E5A-4B30-8961-1FBCFB680216}" destId="{6B02F67D-40EB-4D97-A5E7-D8202E967F60}" srcOrd="1" destOrd="0" presId="urn:microsoft.com/office/officeart/2005/8/layout/default"/>
    <dgm:cxn modelId="{8A6C39D5-F9A5-4BA3-A298-FE54984409B2}" type="presParOf" srcId="{81D9EDDA-7E5A-4B30-8961-1FBCFB680216}" destId="{76204246-BC05-415D-BCC9-5D320801CB54}" srcOrd="2" destOrd="0" presId="urn:microsoft.com/office/officeart/2005/8/layout/default"/>
    <dgm:cxn modelId="{058E054F-4B46-424D-8DE6-60A48624CC67}" type="presParOf" srcId="{81D9EDDA-7E5A-4B30-8961-1FBCFB680216}" destId="{9FF9E399-9460-49CE-ACC4-89E9442966E0}" srcOrd="3" destOrd="0" presId="urn:microsoft.com/office/officeart/2005/8/layout/default"/>
    <dgm:cxn modelId="{7AC3F240-47F2-4DD6-8EF5-F2D04887B4EC}" type="presParOf" srcId="{81D9EDDA-7E5A-4B30-8961-1FBCFB680216}" destId="{6402E918-123A-4425-AA73-20FC6D197818}" srcOrd="4" destOrd="0" presId="urn:microsoft.com/office/officeart/2005/8/layout/default"/>
    <dgm:cxn modelId="{596C49A6-9F87-4776-9E2F-086FE010C828}" type="presParOf" srcId="{81D9EDDA-7E5A-4B30-8961-1FBCFB680216}" destId="{86185646-F549-46A8-88C9-330E88131D42}" srcOrd="5" destOrd="0" presId="urn:microsoft.com/office/officeart/2005/8/layout/default"/>
    <dgm:cxn modelId="{FDD09106-8228-490D-BFF8-D5E812CC26C1}" type="presParOf" srcId="{81D9EDDA-7E5A-4B30-8961-1FBCFB680216}" destId="{91FE21BB-DC91-42EB-86C3-2629F22DD562}" srcOrd="6" destOrd="0" presId="urn:microsoft.com/office/officeart/2005/8/layout/default"/>
    <dgm:cxn modelId="{2BB1F61B-FB3D-4CBF-8E90-E31A2D0C2611}" type="presParOf" srcId="{81D9EDDA-7E5A-4B30-8961-1FBCFB680216}" destId="{981F4343-3DE6-41E1-A62F-A6AD748105AA}" srcOrd="7" destOrd="0" presId="urn:microsoft.com/office/officeart/2005/8/layout/default"/>
    <dgm:cxn modelId="{D89D21DB-611B-428C-BDA7-918305D032FD}" type="presParOf" srcId="{81D9EDDA-7E5A-4B30-8961-1FBCFB680216}" destId="{A4F731BB-6949-4E44-9BB0-1AA4DEA3CDA9}" srcOrd="8" destOrd="0" presId="urn:microsoft.com/office/officeart/2005/8/layout/default"/>
    <dgm:cxn modelId="{AED17D8F-6B5D-4637-AE56-D6CCB44DC57A}" type="presParOf" srcId="{81D9EDDA-7E5A-4B30-8961-1FBCFB680216}" destId="{A1740BD6-5BE5-4816-922E-332D2008F206}" srcOrd="9" destOrd="0" presId="urn:microsoft.com/office/officeart/2005/8/layout/default"/>
    <dgm:cxn modelId="{C57A1D81-24D7-4D3C-A825-EDEA50B64506}" type="presParOf" srcId="{81D9EDDA-7E5A-4B30-8961-1FBCFB680216}" destId="{88319A44-DC65-459F-AF60-7A66126FD848}" srcOrd="10" destOrd="0" presId="urn:microsoft.com/office/officeart/2005/8/layout/default"/>
    <dgm:cxn modelId="{193A6745-E0CA-4151-A9B1-1F74647967F2}" type="presParOf" srcId="{81D9EDDA-7E5A-4B30-8961-1FBCFB680216}" destId="{8F5F48F8-F442-413C-AF29-94415E69AF1E}" srcOrd="11" destOrd="0" presId="urn:microsoft.com/office/officeart/2005/8/layout/default"/>
    <dgm:cxn modelId="{C6E3CA4E-4F39-4ADB-97E2-85EB6B08957A}" type="presParOf" srcId="{81D9EDDA-7E5A-4B30-8961-1FBCFB680216}" destId="{77946AFA-2E29-43DB-9D39-C80BAC112790}" srcOrd="12" destOrd="0" presId="urn:microsoft.com/office/officeart/2005/8/layout/default"/>
    <dgm:cxn modelId="{3178CAEC-8F05-4DD8-8A02-95390209B1D3}" type="presParOf" srcId="{81D9EDDA-7E5A-4B30-8961-1FBCFB680216}" destId="{802ADD19-970E-4CF0-9711-448DC8AE9A4F}" srcOrd="13" destOrd="0" presId="urn:microsoft.com/office/officeart/2005/8/layout/default"/>
    <dgm:cxn modelId="{9EB8A9C2-4E05-4213-90B2-9EBFBD8DEB86}" type="presParOf" srcId="{81D9EDDA-7E5A-4B30-8961-1FBCFB680216}" destId="{583D0985-6C1B-4BD3-85AE-089971ABBC1D}" srcOrd="14" destOrd="0" presId="urn:microsoft.com/office/officeart/2005/8/layout/default"/>
    <dgm:cxn modelId="{5A5B9910-207B-4D82-A926-64155797041B}" type="presParOf" srcId="{81D9EDDA-7E5A-4B30-8961-1FBCFB680216}" destId="{5A9FD945-B571-4013-B669-5FD865B3C133}" srcOrd="15" destOrd="0" presId="urn:microsoft.com/office/officeart/2005/8/layout/default"/>
    <dgm:cxn modelId="{CBB44FD4-A219-4DEC-B4D6-5A5920C82622}" type="presParOf" srcId="{81D9EDDA-7E5A-4B30-8961-1FBCFB680216}" destId="{66CCD9A6-D06D-4055-8699-11EF705D0C0E}" srcOrd="16" destOrd="0" presId="urn:microsoft.com/office/officeart/2005/8/layout/default"/>
    <dgm:cxn modelId="{69B950DC-D349-4D50-B0BB-C9B12998C711}" type="presParOf" srcId="{81D9EDDA-7E5A-4B30-8961-1FBCFB680216}" destId="{A80E1E8D-1F67-4E0B-853E-9F37F3E1F7B4}" srcOrd="17" destOrd="0" presId="urn:microsoft.com/office/officeart/2005/8/layout/default"/>
    <dgm:cxn modelId="{AA3CA411-B545-4DAD-8463-CC80B2D7348B}" type="presParOf" srcId="{81D9EDDA-7E5A-4B30-8961-1FBCFB680216}" destId="{04B80B64-EB3F-463E-B7F8-4577FFEE91D9}" srcOrd="18" destOrd="0" presId="urn:microsoft.com/office/officeart/2005/8/layout/default"/>
    <dgm:cxn modelId="{9348184C-D95C-45C6-A51E-84831EBB088D}" type="presParOf" srcId="{81D9EDDA-7E5A-4B30-8961-1FBCFB680216}" destId="{0401EA25-EFBA-487E-A540-999BE58A5C82}" srcOrd="19" destOrd="0" presId="urn:microsoft.com/office/officeart/2005/8/layout/default"/>
    <dgm:cxn modelId="{51D506EA-B2CB-4CC8-850E-5EA25695841C}" type="presParOf" srcId="{81D9EDDA-7E5A-4B30-8961-1FBCFB680216}" destId="{0B1D2EDF-FC2A-4B12-B6AD-F59085D49840}" srcOrd="20" destOrd="0" presId="urn:microsoft.com/office/officeart/2005/8/layout/default"/>
    <dgm:cxn modelId="{2B4EB694-6460-46B8-BB7B-C01166ECB367}" type="presParOf" srcId="{81D9EDDA-7E5A-4B30-8961-1FBCFB680216}" destId="{DF6583EE-419D-4773-935D-2C2482F71147}" srcOrd="21" destOrd="0" presId="urn:microsoft.com/office/officeart/2005/8/layout/default"/>
    <dgm:cxn modelId="{75ADF2E8-3454-4B49-B756-8250E359B091}" type="presParOf" srcId="{81D9EDDA-7E5A-4B30-8961-1FBCFB680216}" destId="{DAB8DF91-CEF8-4179-BDDF-8712580B560D}"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F35AA-BFDE-754B-B1B3-AC40548B4BDB}">
      <dsp:nvSpPr>
        <dsp:cNvPr id="0" name=""/>
        <dsp:cNvSpPr/>
      </dsp:nvSpPr>
      <dsp:spPr>
        <a:xfrm>
          <a:off x="0" y="3198049"/>
          <a:ext cx="4248472" cy="1049671"/>
        </a:xfrm>
        <a:prstGeom prst="rect">
          <a:avLst/>
        </a:prstGeom>
        <a:solidFill>
          <a:srgbClr val="00266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Trebuchet MS"/>
              <a:cs typeface="Trebuchet MS"/>
            </a:rPr>
            <a:t>…build your reporting and decision-making around key-data.</a:t>
          </a:r>
          <a:endParaRPr lang="en-US" sz="2000" kern="1200" dirty="0">
            <a:latin typeface="Trebuchet MS"/>
            <a:cs typeface="Trebuchet MS"/>
          </a:endParaRPr>
        </a:p>
      </dsp:txBody>
      <dsp:txXfrm>
        <a:off x="0" y="3198049"/>
        <a:ext cx="4248472" cy="1049671"/>
      </dsp:txXfrm>
    </dsp:sp>
    <dsp:sp modelId="{5E80DFEF-1490-1745-8C24-5AFF1F22FC2B}">
      <dsp:nvSpPr>
        <dsp:cNvPr id="0" name=""/>
        <dsp:cNvSpPr/>
      </dsp:nvSpPr>
      <dsp:spPr>
        <a:xfrm rot="10800000">
          <a:off x="0" y="1599400"/>
          <a:ext cx="4248472" cy="1614394"/>
        </a:xfrm>
        <a:prstGeom prst="upArrowCallout">
          <a:avLst/>
        </a:prstGeom>
        <a:solidFill>
          <a:srgbClr val="00266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Trebuchet MS"/>
              <a:cs typeface="Trebuchet MS"/>
            </a:rPr>
            <a:t>…make sense of it…</a:t>
          </a:r>
          <a:endParaRPr lang="en-US" sz="2000" kern="1200" dirty="0">
            <a:latin typeface="Trebuchet MS"/>
            <a:cs typeface="Trebuchet MS"/>
          </a:endParaRPr>
        </a:p>
      </dsp:txBody>
      <dsp:txXfrm rot="10800000">
        <a:off x="0" y="1599400"/>
        <a:ext cx="4248472" cy="1048985"/>
      </dsp:txXfrm>
    </dsp:sp>
    <dsp:sp modelId="{662EF1EC-B86F-9647-B91B-27112DAB65D1}">
      <dsp:nvSpPr>
        <dsp:cNvPr id="0" name=""/>
        <dsp:cNvSpPr/>
      </dsp:nvSpPr>
      <dsp:spPr>
        <a:xfrm rot="10800000">
          <a:off x="0" y="750"/>
          <a:ext cx="4248472" cy="1614394"/>
        </a:xfrm>
        <a:prstGeom prst="upArrowCallout">
          <a:avLst/>
        </a:prstGeom>
        <a:solidFill>
          <a:srgbClr val="00266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Trebuchet MS"/>
              <a:cs typeface="Trebuchet MS"/>
            </a:rPr>
            <a:t>Collect your data…</a:t>
          </a:r>
          <a:endParaRPr lang="en-US" sz="2000" kern="1200" dirty="0">
            <a:latin typeface="Trebuchet MS"/>
            <a:cs typeface="Trebuchet MS"/>
          </a:endParaRPr>
        </a:p>
      </dsp:txBody>
      <dsp:txXfrm rot="10800000">
        <a:off x="0" y="750"/>
        <a:ext cx="4248472" cy="10489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18E8C-31CC-478D-91E1-7E780F52BCAE}">
      <dsp:nvSpPr>
        <dsp:cNvPr id="0" name=""/>
        <dsp:cNvSpPr/>
      </dsp:nvSpPr>
      <dsp:spPr>
        <a:xfrm rot="5400000">
          <a:off x="-213882" y="215704"/>
          <a:ext cx="1425884" cy="998119"/>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GB" sz="1200" kern="1200" dirty="0" smtClean="0"/>
            <a:t>AC Analysis</a:t>
          </a:r>
          <a:endParaRPr lang="en-US" sz="1200" kern="1200" dirty="0"/>
        </a:p>
      </dsp:txBody>
      <dsp:txXfrm rot="-5400000">
        <a:off x="1" y="500882"/>
        <a:ext cx="998119" cy="427765"/>
      </dsp:txXfrm>
    </dsp:sp>
    <dsp:sp modelId="{BF424034-3061-43D1-B48C-87B38627E255}">
      <dsp:nvSpPr>
        <dsp:cNvPr id="0" name=""/>
        <dsp:cNvSpPr/>
      </dsp:nvSpPr>
      <dsp:spPr>
        <a:xfrm rot="5400000">
          <a:off x="4248115" y="-3248173"/>
          <a:ext cx="926825" cy="742681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kern="1200" dirty="0" smtClean="0"/>
            <a:t> Regular analysis reports to monitor equivalency and consistency of materials, candidate experience, performance management and  progress to departmental goals. </a:t>
          </a:r>
          <a:endParaRPr lang="en-US" sz="1400" kern="1200" dirty="0"/>
        </a:p>
        <a:p>
          <a:pPr marL="114300" lvl="1" indent="-114300" algn="l" defTabSz="622300" rtl="0">
            <a:lnSpc>
              <a:spcPct val="90000"/>
            </a:lnSpc>
            <a:spcBef>
              <a:spcPct val="0"/>
            </a:spcBef>
            <a:spcAft>
              <a:spcPct val="15000"/>
            </a:spcAft>
            <a:buChar char="••"/>
          </a:pPr>
          <a:r>
            <a:rPr lang="en-GB" sz="1400" kern="1200" dirty="0" smtClean="0"/>
            <a:t>Ongoing research into recommended best practice within selection and assessment design to ensure we continue to deliver world class graduate recruitment.</a:t>
          </a:r>
          <a:endParaRPr lang="en-US" sz="1400" kern="1200" dirty="0"/>
        </a:p>
      </dsp:txBody>
      <dsp:txXfrm rot="-5400000">
        <a:off x="998120" y="47066"/>
        <a:ext cx="7381572" cy="836337"/>
      </dsp:txXfrm>
    </dsp:sp>
    <dsp:sp modelId="{504BBD6F-3D01-4CC0-891D-10B2431C510C}">
      <dsp:nvSpPr>
        <dsp:cNvPr id="0" name=""/>
        <dsp:cNvSpPr/>
      </dsp:nvSpPr>
      <dsp:spPr>
        <a:xfrm rot="5400000">
          <a:off x="-213882" y="1445156"/>
          <a:ext cx="1425884" cy="998119"/>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GB" sz="1200" kern="1200" dirty="0" smtClean="0"/>
            <a:t>STEN 10</a:t>
          </a:r>
          <a:endParaRPr lang="en-US" sz="1200" kern="1200" dirty="0"/>
        </a:p>
      </dsp:txBody>
      <dsp:txXfrm rot="-5400000">
        <a:off x="1" y="1730334"/>
        <a:ext cx="998119" cy="427765"/>
      </dsp:txXfrm>
    </dsp:sp>
    <dsp:sp modelId="{02C83A42-7971-4C08-85AD-416CD56BE741}">
      <dsp:nvSpPr>
        <dsp:cNvPr id="0" name=""/>
        <dsp:cNvSpPr/>
      </dsp:nvSpPr>
      <dsp:spPr>
        <a:xfrm rot="5400000">
          <a:off x="4248115" y="-2018722"/>
          <a:ext cx="926825" cy="7426816"/>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 We have been working with an external Assessment Design Consultancy to reflect on our current processes to support development and delivery of new options</a:t>
          </a:r>
          <a:endParaRPr lang="en-US" sz="1400" kern="1200" dirty="0"/>
        </a:p>
        <a:p>
          <a:pPr marL="114300" lvl="1" indent="-114300" algn="l" defTabSz="622300">
            <a:lnSpc>
              <a:spcPct val="90000"/>
            </a:lnSpc>
            <a:spcBef>
              <a:spcPct val="0"/>
            </a:spcBef>
            <a:spcAft>
              <a:spcPct val="15000"/>
            </a:spcAft>
            <a:buChar char="••"/>
          </a:pPr>
          <a:r>
            <a:rPr lang="en-US" sz="1400" kern="1200" dirty="0" smtClean="0"/>
            <a:t>Work is being continued with them to design new exercises to trial, new content/wording for our selection stages and ensure we are in line with best practice</a:t>
          </a:r>
          <a:endParaRPr lang="en-US" sz="1400" kern="1200" dirty="0"/>
        </a:p>
      </dsp:txBody>
      <dsp:txXfrm rot="-5400000">
        <a:off x="998120" y="1276517"/>
        <a:ext cx="7381572" cy="836337"/>
      </dsp:txXfrm>
    </dsp:sp>
    <dsp:sp modelId="{2BC70089-EFFB-46A4-BCF2-C9F53BB5E9BF}">
      <dsp:nvSpPr>
        <dsp:cNvPr id="0" name=""/>
        <dsp:cNvSpPr/>
      </dsp:nvSpPr>
      <dsp:spPr>
        <a:xfrm rot="5400000">
          <a:off x="-213882" y="2674607"/>
          <a:ext cx="1425884" cy="998119"/>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GB" sz="1200" kern="1200" dirty="0" smtClean="0"/>
            <a:t>REI Collaboration</a:t>
          </a:r>
        </a:p>
      </dsp:txBody>
      <dsp:txXfrm rot="-5400000">
        <a:off x="1" y="2959785"/>
        <a:ext cx="998119" cy="427765"/>
      </dsp:txXfrm>
    </dsp:sp>
    <dsp:sp modelId="{2FDB62E0-E044-47F1-A275-69147B5F182E}">
      <dsp:nvSpPr>
        <dsp:cNvPr id="0" name=""/>
        <dsp:cNvSpPr/>
      </dsp:nvSpPr>
      <dsp:spPr>
        <a:xfrm rot="5400000">
          <a:off x="4248115" y="-789270"/>
          <a:ext cx="926825" cy="7426816"/>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Ongoing collaboration with our Research Evaluation &amp; Impact team, to develop our understanding of the relationship between Selection, Assessment and Impact of participants.</a:t>
          </a:r>
          <a:endParaRPr lang="en-US" sz="1400" kern="1200" dirty="0"/>
        </a:p>
        <a:p>
          <a:pPr marL="114300" lvl="1" indent="-114300" algn="l" defTabSz="622300">
            <a:lnSpc>
              <a:spcPct val="90000"/>
            </a:lnSpc>
            <a:spcBef>
              <a:spcPct val="0"/>
            </a:spcBef>
            <a:spcAft>
              <a:spcPct val="15000"/>
            </a:spcAft>
            <a:buChar char="••"/>
          </a:pPr>
          <a:r>
            <a:rPr lang="en-US" sz="1400" kern="1200" dirty="0" smtClean="0"/>
            <a:t>Working on various pieces of research to strengthen our practice further</a:t>
          </a:r>
          <a:endParaRPr lang="en-US" sz="1400" kern="1200" dirty="0"/>
        </a:p>
      </dsp:txBody>
      <dsp:txXfrm rot="-5400000">
        <a:off x="998120" y="2505969"/>
        <a:ext cx="7381572" cy="836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ADB32-9B30-45B4-8652-59375F771330}">
      <dsp:nvSpPr>
        <dsp:cNvPr id="0" name=""/>
        <dsp:cNvSpPr/>
      </dsp:nvSpPr>
      <dsp:spPr>
        <a:xfrm rot="10800000">
          <a:off x="65992" y="45143"/>
          <a:ext cx="8438211" cy="735357"/>
        </a:xfrm>
        <a:prstGeom prst="trapezoid">
          <a:avLst>
            <a:gd name="adj" fmla="val 115647"/>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latin typeface="Trebuchet MS" panose="020B0603020202020204" pitchFamily="34" charset="0"/>
            </a:rPr>
            <a:t>Number of Applications</a:t>
          </a:r>
        </a:p>
        <a:p>
          <a:pPr lvl="0" algn="ctr" defTabSz="711200">
            <a:lnSpc>
              <a:spcPct val="90000"/>
            </a:lnSpc>
            <a:spcBef>
              <a:spcPct val="0"/>
            </a:spcBef>
            <a:spcAft>
              <a:spcPct val="35000"/>
            </a:spcAft>
          </a:pPr>
          <a:r>
            <a:rPr lang="en-GB" sz="1600" b="1" kern="1200" dirty="0" smtClean="0">
              <a:latin typeface="Trebuchet MS" panose="020B0603020202020204" pitchFamily="34" charset="0"/>
            </a:rPr>
            <a:t>7,693</a:t>
          </a:r>
          <a:endParaRPr lang="en-GB" sz="1600" b="1" kern="1200" dirty="0">
            <a:latin typeface="Trebuchet MS" panose="020B0603020202020204" pitchFamily="34" charset="0"/>
          </a:endParaRPr>
        </a:p>
      </dsp:txBody>
      <dsp:txXfrm rot="-10800000">
        <a:off x="1542679" y="45143"/>
        <a:ext cx="5484837" cy="735357"/>
      </dsp:txXfrm>
    </dsp:sp>
    <dsp:sp modelId="{6BD1A967-FC5F-40F9-A336-3CF13486CDF1}">
      <dsp:nvSpPr>
        <dsp:cNvPr id="0" name=""/>
        <dsp:cNvSpPr/>
      </dsp:nvSpPr>
      <dsp:spPr>
        <a:xfrm rot="10800000">
          <a:off x="736191" y="735357"/>
          <a:ext cx="7031820" cy="735357"/>
        </a:xfrm>
        <a:prstGeom prst="trapezoid">
          <a:avLst>
            <a:gd name="adj" fmla="val 115647"/>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latin typeface="Trebuchet MS" panose="020B0603020202020204" pitchFamily="34" charset="0"/>
            </a:rPr>
            <a:t>Candidates seen at Assessment Centre</a:t>
          </a:r>
        </a:p>
        <a:p>
          <a:pPr lvl="0" algn="ctr" defTabSz="711200">
            <a:lnSpc>
              <a:spcPct val="90000"/>
            </a:lnSpc>
            <a:spcBef>
              <a:spcPct val="0"/>
            </a:spcBef>
            <a:spcAft>
              <a:spcPct val="35000"/>
            </a:spcAft>
          </a:pPr>
          <a:r>
            <a:rPr lang="en-GB" sz="1600" b="1" kern="1200" dirty="0" smtClean="0">
              <a:latin typeface="Trebuchet MS" panose="020B0603020202020204" pitchFamily="34" charset="0"/>
            </a:rPr>
            <a:t>3,674</a:t>
          </a:r>
          <a:endParaRPr lang="en-GB" sz="1600" b="1" kern="1200" dirty="0">
            <a:latin typeface="Trebuchet MS" panose="020B0603020202020204" pitchFamily="34" charset="0"/>
          </a:endParaRPr>
        </a:p>
      </dsp:txBody>
      <dsp:txXfrm rot="-10800000">
        <a:off x="1966760" y="735357"/>
        <a:ext cx="4570683" cy="735357"/>
      </dsp:txXfrm>
    </dsp:sp>
    <dsp:sp modelId="{DEBD62C5-6C8D-416C-8E21-BFBFFED0C3AC}">
      <dsp:nvSpPr>
        <dsp:cNvPr id="0" name=""/>
        <dsp:cNvSpPr/>
      </dsp:nvSpPr>
      <dsp:spPr>
        <a:xfrm rot="10800000">
          <a:off x="1439387" y="1470715"/>
          <a:ext cx="5625428" cy="735357"/>
        </a:xfrm>
        <a:prstGeom prst="trapezoid">
          <a:avLst>
            <a:gd name="adj" fmla="val 115647"/>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latin typeface="Trebuchet MS" panose="020B0603020202020204" pitchFamily="34" charset="0"/>
            </a:rPr>
            <a:t>Assessment Centres run</a:t>
          </a:r>
        </a:p>
        <a:p>
          <a:pPr lvl="0" algn="ctr" defTabSz="711200">
            <a:lnSpc>
              <a:spcPct val="90000"/>
            </a:lnSpc>
            <a:spcBef>
              <a:spcPct val="0"/>
            </a:spcBef>
            <a:spcAft>
              <a:spcPct val="35000"/>
            </a:spcAft>
          </a:pPr>
          <a:r>
            <a:rPr lang="en-GB" sz="1600" b="1" kern="1200" dirty="0" smtClean="0">
              <a:latin typeface="Trebuchet MS" panose="020B0603020202020204" pitchFamily="34" charset="0"/>
            </a:rPr>
            <a:t>184</a:t>
          </a:r>
          <a:endParaRPr lang="en-GB" sz="1600" b="1" kern="1200" dirty="0">
            <a:latin typeface="Trebuchet MS" panose="020B0603020202020204" pitchFamily="34" charset="0"/>
          </a:endParaRPr>
        </a:p>
      </dsp:txBody>
      <dsp:txXfrm rot="-10800000">
        <a:off x="2423837" y="1470715"/>
        <a:ext cx="3656528" cy="735357"/>
      </dsp:txXfrm>
    </dsp:sp>
    <dsp:sp modelId="{AB335D25-95C1-4B4A-94E1-0A5D8C53164E}">
      <dsp:nvSpPr>
        <dsp:cNvPr id="0" name=""/>
        <dsp:cNvSpPr/>
      </dsp:nvSpPr>
      <dsp:spPr>
        <a:xfrm rot="10800000">
          <a:off x="2142549" y="2206072"/>
          <a:ext cx="4219105" cy="735357"/>
        </a:xfrm>
        <a:prstGeom prst="trapezoid">
          <a:avLst>
            <a:gd name="adj" fmla="val 115647"/>
          </a:avLst>
        </a:prstGeom>
        <a:solidFill>
          <a:schemeClr val="bg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latin typeface="Trebuchet MS" panose="020B0603020202020204" pitchFamily="34" charset="0"/>
            </a:rPr>
            <a:t>Number of fresh offers</a:t>
          </a:r>
        </a:p>
        <a:p>
          <a:pPr lvl="0" algn="ctr" defTabSz="711200">
            <a:lnSpc>
              <a:spcPct val="90000"/>
            </a:lnSpc>
            <a:spcBef>
              <a:spcPct val="0"/>
            </a:spcBef>
            <a:spcAft>
              <a:spcPct val="35000"/>
            </a:spcAft>
          </a:pPr>
          <a:r>
            <a:rPr lang="en-GB" sz="1600" b="1" kern="1200" dirty="0" smtClean="0">
              <a:latin typeface="Trebuchet MS" panose="020B0603020202020204" pitchFamily="34" charset="0"/>
            </a:rPr>
            <a:t>2,240</a:t>
          </a:r>
          <a:endParaRPr lang="en-GB" sz="1600" b="1" kern="1200" dirty="0">
            <a:latin typeface="Trebuchet MS" panose="020B0603020202020204" pitchFamily="34" charset="0"/>
          </a:endParaRPr>
        </a:p>
      </dsp:txBody>
      <dsp:txXfrm rot="-10800000">
        <a:off x="2880892" y="2206072"/>
        <a:ext cx="2742418" cy="735357"/>
      </dsp:txXfrm>
    </dsp:sp>
    <dsp:sp modelId="{96DB16FD-7DC7-4DD5-BBFA-2A5AD62D5A9D}">
      <dsp:nvSpPr>
        <dsp:cNvPr id="0" name=""/>
        <dsp:cNvSpPr/>
      </dsp:nvSpPr>
      <dsp:spPr>
        <a:xfrm rot="10800000">
          <a:off x="2880322" y="2941430"/>
          <a:ext cx="2743558" cy="735357"/>
        </a:xfrm>
        <a:prstGeom prst="trapezoid">
          <a:avLst>
            <a:gd name="adj" fmla="val 115647"/>
          </a:avLst>
        </a:prstGeom>
        <a:solidFill>
          <a:schemeClr val="tx2">
            <a:lumMod val="10000"/>
            <a:lumOff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ts val="300"/>
            </a:spcAft>
          </a:pPr>
          <a:r>
            <a:rPr lang="en-GB" sz="1600" kern="1200" dirty="0" smtClean="0">
              <a:latin typeface="Trebuchet MS" panose="020B0603020202020204" pitchFamily="34" charset="0"/>
            </a:rPr>
            <a:t>2015 </a:t>
          </a:r>
          <a:r>
            <a:rPr lang="en-GB" sz="1600" kern="1200" dirty="0" smtClean="0">
              <a:latin typeface="Trebuchet MS" panose="020B0603020202020204" pitchFamily="34" charset="0"/>
            </a:rPr>
            <a:t>cohort</a:t>
          </a:r>
        </a:p>
        <a:p>
          <a:pPr lvl="0" algn="ctr" defTabSz="711200">
            <a:lnSpc>
              <a:spcPct val="90000"/>
            </a:lnSpc>
            <a:spcBef>
              <a:spcPct val="0"/>
            </a:spcBef>
            <a:spcAft>
              <a:spcPct val="35000"/>
            </a:spcAft>
          </a:pPr>
          <a:r>
            <a:rPr lang="en-GB" sz="1600" b="1" kern="1200" dirty="0" smtClean="0">
              <a:latin typeface="Trebuchet MS" panose="020B0603020202020204" pitchFamily="34" charset="0"/>
            </a:rPr>
            <a:t>1,685</a:t>
          </a:r>
          <a:endParaRPr lang="en-GB" sz="1600" b="1" kern="1200" dirty="0">
            <a:latin typeface="Trebuchet MS" panose="020B0603020202020204" pitchFamily="34" charset="0"/>
          </a:endParaRPr>
        </a:p>
      </dsp:txBody>
      <dsp:txXfrm rot="-10800000">
        <a:off x="2880322" y="2941430"/>
        <a:ext cx="2743558" cy="7353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1B495-074E-48D3-9BCF-18B7391CFC9D}">
      <dsp:nvSpPr>
        <dsp:cNvPr id="0" name=""/>
        <dsp:cNvSpPr/>
      </dsp:nvSpPr>
      <dsp:spPr>
        <a:xfrm>
          <a:off x="0" y="209870"/>
          <a:ext cx="4706227" cy="356813"/>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Applications are submitted online</a:t>
          </a:r>
          <a:endParaRPr lang="en-US" sz="1200" b="1" kern="1200" dirty="0"/>
        </a:p>
      </dsp:txBody>
      <dsp:txXfrm>
        <a:off x="17418" y="227288"/>
        <a:ext cx="4671391" cy="321977"/>
      </dsp:txXfrm>
    </dsp:sp>
    <dsp:sp modelId="{436AE7F8-6EAD-421F-BCA4-365913090136}">
      <dsp:nvSpPr>
        <dsp:cNvPr id="0" name=""/>
        <dsp:cNvSpPr/>
      </dsp:nvSpPr>
      <dsp:spPr>
        <a:xfrm>
          <a:off x="0" y="588128"/>
          <a:ext cx="4706227" cy="356813"/>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All applications are screened by two assessors independently</a:t>
          </a:r>
          <a:endParaRPr lang="en-US" sz="1200" b="1" kern="1200" dirty="0"/>
        </a:p>
      </dsp:txBody>
      <dsp:txXfrm>
        <a:off x="17418" y="605546"/>
        <a:ext cx="4671391" cy="321977"/>
      </dsp:txXfrm>
    </dsp:sp>
    <dsp:sp modelId="{7A04402F-7979-4392-AD4F-46622CA7F4B4}">
      <dsp:nvSpPr>
        <dsp:cNvPr id="0" name=""/>
        <dsp:cNvSpPr/>
      </dsp:nvSpPr>
      <dsp:spPr>
        <a:xfrm>
          <a:off x="0" y="956361"/>
          <a:ext cx="4706227" cy="459247"/>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120000"/>
            </a:lnSpc>
            <a:spcBef>
              <a:spcPct val="0"/>
            </a:spcBef>
            <a:spcAft>
              <a:spcPct val="35000"/>
            </a:spcAft>
          </a:pPr>
          <a:r>
            <a:rPr lang="en-GB" sz="1200" b="1" kern="1200" dirty="0" smtClean="0"/>
            <a:t>The application asks for academic profile and 9 competency based questions</a:t>
          </a:r>
          <a:endParaRPr lang="en-US" sz="1200" b="1" kern="1200" dirty="0"/>
        </a:p>
      </dsp:txBody>
      <dsp:txXfrm>
        <a:off x="22419" y="978780"/>
        <a:ext cx="4661389" cy="414409"/>
      </dsp:txXfrm>
    </dsp:sp>
    <dsp:sp modelId="{0432FBBA-A99B-46C2-BD60-8CB5BB5210EA}">
      <dsp:nvSpPr>
        <dsp:cNvPr id="0" name=""/>
        <dsp:cNvSpPr/>
      </dsp:nvSpPr>
      <dsp:spPr>
        <a:xfrm>
          <a:off x="0" y="1427027"/>
          <a:ext cx="4706227" cy="356813"/>
        </a:xfrm>
        <a:prstGeom prst="roundRect">
          <a:avLst/>
        </a:prstGeom>
        <a:solidFill>
          <a:srgbClr val="00266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All demographic information about the applicant is removed</a:t>
          </a:r>
          <a:endParaRPr lang="en-US" sz="1200" b="1" kern="1200" dirty="0"/>
        </a:p>
      </dsp:txBody>
      <dsp:txXfrm>
        <a:off x="17418" y="1444445"/>
        <a:ext cx="4671391" cy="3219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E7937-B07E-47A5-96AE-57F384AB9702}">
      <dsp:nvSpPr>
        <dsp:cNvPr id="0" name=""/>
        <dsp:cNvSpPr/>
      </dsp:nvSpPr>
      <dsp:spPr>
        <a:xfrm>
          <a:off x="0" y="57"/>
          <a:ext cx="4994259" cy="446051"/>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Candidates are Assessed on their performance in 5 exercises across 8 competencies</a:t>
          </a:r>
          <a:endParaRPr lang="en-US" sz="1200" b="1" kern="1200" dirty="0"/>
        </a:p>
      </dsp:txBody>
      <dsp:txXfrm>
        <a:off x="21774" y="21831"/>
        <a:ext cx="4950711" cy="402503"/>
      </dsp:txXfrm>
    </dsp:sp>
    <dsp:sp modelId="{F8638ADF-2B07-4EB6-9768-5254E364B07F}">
      <dsp:nvSpPr>
        <dsp:cNvPr id="0" name=""/>
        <dsp:cNvSpPr/>
      </dsp:nvSpPr>
      <dsp:spPr>
        <a:xfrm>
          <a:off x="0" y="460184"/>
          <a:ext cx="4994259" cy="446051"/>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All candidates are assessed by 4 Assessors</a:t>
          </a:r>
          <a:endParaRPr lang="en-US" sz="1200" b="1" kern="1200" dirty="0"/>
        </a:p>
      </dsp:txBody>
      <dsp:txXfrm>
        <a:off x="21774" y="481958"/>
        <a:ext cx="4950711" cy="402503"/>
      </dsp:txXfrm>
    </dsp:sp>
    <dsp:sp modelId="{1D686A56-D812-4E98-9668-6C2D276D0474}">
      <dsp:nvSpPr>
        <dsp:cNvPr id="0" name=""/>
        <dsp:cNvSpPr/>
      </dsp:nvSpPr>
      <dsp:spPr>
        <a:xfrm>
          <a:off x="0" y="920312"/>
          <a:ext cx="4994259" cy="446051"/>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Wash-Up meetings are led by senior members of the AC team</a:t>
          </a:r>
          <a:endParaRPr lang="en-US" sz="1200" b="1" kern="1200" dirty="0"/>
        </a:p>
      </dsp:txBody>
      <dsp:txXfrm>
        <a:off x="21774" y="942086"/>
        <a:ext cx="4950711" cy="402503"/>
      </dsp:txXfrm>
    </dsp:sp>
    <dsp:sp modelId="{BF094672-2BE4-4345-95F6-3B772D2D8B8C}">
      <dsp:nvSpPr>
        <dsp:cNvPr id="0" name=""/>
        <dsp:cNvSpPr/>
      </dsp:nvSpPr>
      <dsp:spPr>
        <a:xfrm>
          <a:off x="0" y="1380439"/>
          <a:ext cx="4994259" cy="446051"/>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Typically casual assessors work 3-5 days per week</a:t>
          </a:r>
          <a:endParaRPr lang="en-US" sz="1200" b="1" kern="1200" dirty="0"/>
        </a:p>
      </dsp:txBody>
      <dsp:txXfrm>
        <a:off x="21774" y="1402213"/>
        <a:ext cx="4950711" cy="4025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F73FA-EC08-4E95-8F5F-2D2B2BFAD4CD}">
      <dsp:nvSpPr>
        <dsp:cNvPr id="0" name=""/>
        <dsp:cNvSpPr/>
      </dsp:nvSpPr>
      <dsp:spPr>
        <a:xfrm>
          <a:off x="21084" y="0"/>
          <a:ext cx="1245691" cy="504055"/>
        </a:xfrm>
        <a:prstGeom prst="roundRect">
          <a:avLst>
            <a:gd name="adj" fmla="val 10000"/>
          </a:avLst>
        </a:prstGeom>
        <a:solidFill>
          <a:schemeClr val="lt1"/>
        </a:solidFill>
        <a:ln w="25400" cap="flat" cmpd="sng" algn="ctr">
          <a:solidFill>
            <a:schemeClr val="bg2"/>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latin typeface="Trebuchet MS" panose="020B0603020202020204" pitchFamily="34" charset="0"/>
            </a:rPr>
            <a:t>Interview</a:t>
          </a:r>
          <a:endParaRPr lang="en-GB" sz="1200" kern="1200" dirty="0">
            <a:latin typeface="Trebuchet MS" panose="020B0603020202020204" pitchFamily="34" charset="0"/>
          </a:endParaRPr>
        </a:p>
      </dsp:txBody>
      <dsp:txXfrm>
        <a:off x="35847" y="14763"/>
        <a:ext cx="1216165" cy="474529"/>
      </dsp:txXfrm>
    </dsp:sp>
    <dsp:sp modelId="{E06D508A-8B06-4A18-96F7-D590D5D65F66}">
      <dsp:nvSpPr>
        <dsp:cNvPr id="0" name=""/>
        <dsp:cNvSpPr/>
      </dsp:nvSpPr>
      <dsp:spPr>
        <a:xfrm>
          <a:off x="1387002" y="97561"/>
          <a:ext cx="254880" cy="308931"/>
        </a:xfrm>
        <a:prstGeom prst="rightArrow">
          <a:avLst>
            <a:gd name="adj1" fmla="val 60000"/>
            <a:gd name="adj2" fmla="val 50000"/>
          </a:avLst>
        </a:prstGeom>
        <a:solidFill>
          <a:schemeClr val="bg2"/>
        </a:solidFill>
        <a:ln>
          <a:solidFill>
            <a:schemeClr val="bg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1387002" y="159347"/>
        <a:ext cx="178416" cy="185359"/>
      </dsp:txXfrm>
    </dsp:sp>
    <dsp:sp modelId="{09EDA0B5-674A-4E6E-944E-A6FFACDCD700}">
      <dsp:nvSpPr>
        <dsp:cNvPr id="0" name=""/>
        <dsp:cNvSpPr/>
      </dsp:nvSpPr>
      <dsp:spPr>
        <a:xfrm>
          <a:off x="1747682" y="0"/>
          <a:ext cx="1245691" cy="504055"/>
        </a:xfrm>
        <a:prstGeom prst="roundRect">
          <a:avLst>
            <a:gd name="adj" fmla="val 10000"/>
          </a:avLst>
        </a:prstGeom>
        <a:solidFill>
          <a:schemeClr val="lt1"/>
        </a:solidFill>
        <a:ln w="25400" cap="flat" cmpd="sng" algn="ctr">
          <a:solidFill>
            <a:schemeClr val="bg2"/>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latin typeface="Trebuchet MS" panose="020B0603020202020204" pitchFamily="34" charset="0"/>
            </a:rPr>
            <a:t>Case Study</a:t>
          </a:r>
          <a:endParaRPr lang="en-GB" sz="1200" kern="1200" dirty="0">
            <a:latin typeface="Trebuchet MS" panose="020B0603020202020204" pitchFamily="34" charset="0"/>
          </a:endParaRPr>
        </a:p>
      </dsp:txBody>
      <dsp:txXfrm>
        <a:off x="1762445" y="14763"/>
        <a:ext cx="1216165" cy="474529"/>
      </dsp:txXfrm>
    </dsp:sp>
    <dsp:sp modelId="{BDF96C0F-B566-4C1D-AFF3-0A52490D74D8}">
      <dsp:nvSpPr>
        <dsp:cNvPr id="0" name=""/>
        <dsp:cNvSpPr/>
      </dsp:nvSpPr>
      <dsp:spPr>
        <a:xfrm>
          <a:off x="3118018" y="97561"/>
          <a:ext cx="264247" cy="308931"/>
        </a:xfrm>
        <a:prstGeom prst="rightArrow">
          <a:avLst>
            <a:gd name="adj1" fmla="val 60000"/>
            <a:gd name="adj2" fmla="val 50000"/>
          </a:avLst>
        </a:prstGeom>
        <a:solidFill>
          <a:schemeClr val="bg2"/>
        </a:solidFill>
        <a:ln>
          <a:solidFill>
            <a:schemeClr val="bg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3118018" y="159347"/>
        <a:ext cx="184973" cy="185359"/>
      </dsp:txXfrm>
    </dsp:sp>
    <dsp:sp modelId="{2C252F9C-BE0F-4B9B-86BB-3DA600370221}">
      <dsp:nvSpPr>
        <dsp:cNvPr id="0" name=""/>
        <dsp:cNvSpPr/>
      </dsp:nvSpPr>
      <dsp:spPr>
        <a:xfrm>
          <a:off x="3491954" y="0"/>
          <a:ext cx="1245691" cy="504055"/>
        </a:xfrm>
        <a:prstGeom prst="roundRect">
          <a:avLst>
            <a:gd name="adj" fmla="val 10000"/>
          </a:avLst>
        </a:prstGeom>
        <a:solidFill>
          <a:schemeClr val="lt1"/>
        </a:solidFill>
        <a:ln w="25400" cap="flat" cmpd="sng" algn="ctr">
          <a:solidFill>
            <a:schemeClr val="bg2"/>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latin typeface="Trebuchet MS" panose="020B0603020202020204" pitchFamily="34" charset="0"/>
            </a:rPr>
            <a:t>CS Self-Evaluation</a:t>
          </a:r>
          <a:endParaRPr lang="en-GB" sz="1200" kern="1200" dirty="0">
            <a:latin typeface="Trebuchet MS" panose="020B0603020202020204" pitchFamily="34" charset="0"/>
          </a:endParaRPr>
        </a:p>
      </dsp:txBody>
      <dsp:txXfrm>
        <a:off x="3506717" y="14763"/>
        <a:ext cx="1216165" cy="474529"/>
      </dsp:txXfrm>
    </dsp:sp>
    <dsp:sp modelId="{60DAF642-6BE7-4D62-93F4-ED1E6453984F}">
      <dsp:nvSpPr>
        <dsp:cNvPr id="0" name=""/>
        <dsp:cNvSpPr/>
      </dsp:nvSpPr>
      <dsp:spPr>
        <a:xfrm>
          <a:off x="4862214" y="97561"/>
          <a:ext cx="264086" cy="308931"/>
        </a:xfrm>
        <a:prstGeom prst="rightArrow">
          <a:avLst>
            <a:gd name="adj1" fmla="val 60000"/>
            <a:gd name="adj2" fmla="val 50000"/>
          </a:avLst>
        </a:prstGeom>
        <a:solidFill>
          <a:schemeClr val="bg2"/>
        </a:solidFill>
        <a:ln>
          <a:solidFill>
            <a:schemeClr val="bg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4862214" y="159347"/>
        <a:ext cx="184860" cy="185359"/>
      </dsp:txXfrm>
    </dsp:sp>
    <dsp:sp modelId="{CCA0FA87-A4D0-48C8-842D-DC8EF373C17B}">
      <dsp:nvSpPr>
        <dsp:cNvPr id="0" name=""/>
        <dsp:cNvSpPr/>
      </dsp:nvSpPr>
      <dsp:spPr>
        <a:xfrm>
          <a:off x="5235922" y="0"/>
          <a:ext cx="1245691" cy="504055"/>
        </a:xfrm>
        <a:prstGeom prst="roundRect">
          <a:avLst>
            <a:gd name="adj" fmla="val 10000"/>
          </a:avLst>
        </a:prstGeom>
        <a:solidFill>
          <a:schemeClr val="lt1"/>
        </a:solidFill>
        <a:ln w="25400" cap="flat" cmpd="sng" algn="ctr">
          <a:solidFill>
            <a:schemeClr val="bg2"/>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latin typeface="Trebuchet MS" panose="020B0603020202020204" pitchFamily="34" charset="0"/>
            </a:rPr>
            <a:t>Sample Teaching Lesson</a:t>
          </a:r>
          <a:endParaRPr lang="en-GB" sz="1200" kern="1200" dirty="0">
            <a:latin typeface="Trebuchet MS" panose="020B0603020202020204" pitchFamily="34" charset="0"/>
          </a:endParaRPr>
        </a:p>
      </dsp:txBody>
      <dsp:txXfrm>
        <a:off x="5250685" y="14763"/>
        <a:ext cx="1216165" cy="474529"/>
      </dsp:txXfrm>
    </dsp:sp>
    <dsp:sp modelId="{146AFD2E-7CB7-457F-9180-A9426536DE73}">
      <dsp:nvSpPr>
        <dsp:cNvPr id="0" name=""/>
        <dsp:cNvSpPr/>
      </dsp:nvSpPr>
      <dsp:spPr>
        <a:xfrm>
          <a:off x="6606182" y="97561"/>
          <a:ext cx="264086" cy="308931"/>
        </a:xfrm>
        <a:prstGeom prst="rightArrow">
          <a:avLst>
            <a:gd name="adj1" fmla="val 60000"/>
            <a:gd name="adj2" fmla="val 50000"/>
          </a:avLst>
        </a:prstGeom>
        <a:solidFill>
          <a:schemeClr val="bg2"/>
        </a:solidFill>
        <a:ln>
          <a:solidFill>
            <a:schemeClr val="bg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6606182" y="159347"/>
        <a:ext cx="184860" cy="185359"/>
      </dsp:txXfrm>
    </dsp:sp>
    <dsp:sp modelId="{2CBD8555-CDAE-4AA1-887A-3C32A73940E3}">
      <dsp:nvSpPr>
        <dsp:cNvPr id="0" name=""/>
        <dsp:cNvSpPr/>
      </dsp:nvSpPr>
      <dsp:spPr>
        <a:xfrm>
          <a:off x="6979890" y="0"/>
          <a:ext cx="1245691" cy="504055"/>
        </a:xfrm>
        <a:prstGeom prst="roundRect">
          <a:avLst>
            <a:gd name="adj" fmla="val 10000"/>
          </a:avLst>
        </a:prstGeom>
        <a:solidFill>
          <a:schemeClr val="lt1"/>
        </a:solidFill>
        <a:ln w="25400" cap="flat" cmpd="sng" algn="ctr">
          <a:solidFill>
            <a:schemeClr val="bg2"/>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latin typeface="Trebuchet MS" panose="020B0603020202020204" pitchFamily="34" charset="0"/>
            </a:rPr>
            <a:t>STL Self-Evaluation</a:t>
          </a:r>
          <a:endParaRPr lang="en-GB" sz="1200" kern="1200" dirty="0">
            <a:latin typeface="Trebuchet MS" panose="020B0603020202020204" pitchFamily="34" charset="0"/>
          </a:endParaRPr>
        </a:p>
      </dsp:txBody>
      <dsp:txXfrm>
        <a:off x="6994653" y="14763"/>
        <a:ext cx="1216165" cy="4745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DBC4-8F04-41B9-B0D5-0B9ACC97EC5D}">
      <dsp:nvSpPr>
        <dsp:cNvPr id="0" name=""/>
        <dsp:cNvSpPr/>
      </dsp:nvSpPr>
      <dsp:spPr>
        <a:xfrm>
          <a:off x="0" y="51779"/>
          <a:ext cx="6336703" cy="3960439"/>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B3C886-FE44-4DBD-A5C8-502DC111A03F}">
      <dsp:nvSpPr>
        <dsp:cNvPr id="0" name=""/>
        <dsp:cNvSpPr/>
      </dsp:nvSpPr>
      <dsp:spPr>
        <a:xfrm>
          <a:off x="804761" y="2785275"/>
          <a:ext cx="164754" cy="16475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8282D0-5732-4721-BCD6-9DE43CB276ED}">
      <dsp:nvSpPr>
        <dsp:cNvPr id="0" name=""/>
        <dsp:cNvSpPr/>
      </dsp:nvSpPr>
      <dsp:spPr>
        <a:xfrm>
          <a:off x="887138" y="2867652"/>
          <a:ext cx="1476452" cy="1144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300" tIns="0" rIns="0" bIns="0" numCol="1" spcCol="1270" anchor="t" anchorCtr="0">
          <a:noAutofit/>
        </a:bodyPr>
        <a:lstStyle/>
        <a:p>
          <a:pPr lvl="0" algn="l" defTabSz="755650">
            <a:lnSpc>
              <a:spcPct val="90000"/>
            </a:lnSpc>
            <a:spcBef>
              <a:spcPct val="0"/>
            </a:spcBef>
            <a:spcAft>
              <a:spcPct val="35000"/>
            </a:spcAft>
          </a:pPr>
          <a:r>
            <a:rPr lang="en-GB" sz="1700" kern="1200" dirty="0" smtClean="0"/>
            <a:t>All candidates complete feedback survey</a:t>
          </a:r>
          <a:endParaRPr lang="en-GB" sz="1700" kern="1200" dirty="0"/>
        </a:p>
      </dsp:txBody>
      <dsp:txXfrm>
        <a:off x="887138" y="2867652"/>
        <a:ext cx="1476452" cy="1144567"/>
      </dsp:txXfrm>
    </dsp:sp>
    <dsp:sp modelId="{A3E9142E-51D8-4512-9C37-410EA7ECDE13}">
      <dsp:nvSpPr>
        <dsp:cNvPr id="0" name=""/>
        <dsp:cNvSpPr/>
      </dsp:nvSpPr>
      <dsp:spPr>
        <a:xfrm>
          <a:off x="2259034" y="1708828"/>
          <a:ext cx="297825" cy="297825"/>
        </a:xfrm>
        <a:prstGeom prst="ellipse">
          <a:avLst/>
        </a:prstGeom>
        <a:solidFill>
          <a:schemeClr val="accent3">
            <a:hueOff val="5366119"/>
            <a:satOff val="-13020"/>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82DC48-BF33-4DE1-AEF8-75B02976BBF3}">
      <dsp:nvSpPr>
        <dsp:cNvPr id="0" name=""/>
        <dsp:cNvSpPr/>
      </dsp:nvSpPr>
      <dsp:spPr>
        <a:xfrm>
          <a:off x="2407947" y="1857740"/>
          <a:ext cx="1520808" cy="2154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811" tIns="0" rIns="0" bIns="0" numCol="1" spcCol="1270" anchor="t" anchorCtr="0">
          <a:noAutofit/>
        </a:bodyPr>
        <a:lstStyle/>
        <a:p>
          <a:pPr lvl="0" algn="l" defTabSz="755650">
            <a:lnSpc>
              <a:spcPct val="90000"/>
            </a:lnSpc>
            <a:spcBef>
              <a:spcPct val="0"/>
            </a:spcBef>
            <a:spcAft>
              <a:spcPct val="35000"/>
            </a:spcAft>
          </a:pPr>
          <a:r>
            <a:rPr lang="en-GB" sz="1700" kern="1200" dirty="0" smtClean="0"/>
            <a:t>Answers analysed &amp; shared via regular e-blast</a:t>
          </a:r>
          <a:endParaRPr lang="en-GB" sz="1700" kern="1200" dirty="0"/>
        </a:p>
      </dsp:txBody>
      <dsp:txXfrm>
        <a:off x="2407947" y="1857740"/>
        <a:ext cx="1520808" cy="2154479"/>
      </dsp:txXfrm>
    </dsp:sp>
    <dsp:sp modelId="{5C63D1A3-CB3A-40B2-B287-756F1AD03957}">
      <dsp:nvSpPr>
        <dsp:cNvPr id="0" name=""/>
        <dsp:cNvSpPr/>
      </dsp:nvSpPr>
      <dsp:spPr>
        <a:xfrm>
          <a:off x="4007965" y="1053771"/>
          <a:ext cx="411885" cy="411885"/>
        </a:xfrm>
        <a:prstGeom prst="ellipse">
          <a:avLst/>
        </a:prstGeom>
        <a:solidFill>
          <a:schemeClr val="accent3">
            <a:hueOff val="10732238"/>
            <a:satOff val="-26040"/>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FBEAE-6F85-456A-B1CC-CCEB360730DD}">
      <dsp:nvSpPr>
        <dsp:cNvPr id="0" name=""/>
        <dsp:cNvSpPr/>
      </dsp:nvSpPr>
      <dsp:spPr>
        <a:xfrm>
          <a:off x="4213908" y="1259714"/>
          <a:ext cx="1520808" cy="275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250" tIns="0" rIns="0" bIns="0" numCol="1" spcCol="1270" anchor="t" anchorCtr="0">
          <a:noAutofit/>
        </a:bodyPr>
        <a:lstStyle/>
        <a:p>
          <a:pPr lvl="0" algn="l" defTabSz="755650">
            <a:lnSpc>
              <a:spcPct val="90000"/>
            </a:lnSpc>
            <a:spcBef>
              <a:spcPct val="0"/>
            </a:spcBef>
            <a:spcAft>
              <a:spcPct val="35000"/>
            </a:spcAft>
          </a:pPr>
          <a:r>
            <a:rPr lang="en-GB" sz="1700" kern="1200" dirty="0" smtClean="0"/>
            <a:t>Content used for 1:1’s, training &amp; continual process development</a:t>
          </a:r>
          <a:endParaRPr lang="en-GB" sz="1700" kern="1200" dirty="0"/>
        </a:p>
      </dsp:txBody>
      <dsp:txXfrm>
        <a:off x="4213908" y="1259714"/>
        <a:ext cx="1520808" cy="27525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DB62F-27DD-4BBA-8D24-BC4C82711C7D}">
      <dsp:nvSpPr>
        <dsp:cNvPr id="0" name=""/>
        <dsp:cNvSpPr/>
      </dsp:nvSpPr>
      <dsp:spPr>
        <a:xfrm rot="5400000">
          <a:off x="5158610" y="-2084917"/>
          <a:ext cx="875034"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smtClean="0"/>
            <a:t>All forms blind-screened by two trained screeners</a:t>
          </a:r>
          <a:endParaRPr lang="en-GB" sz="1300" kern="1200" dirty="0"/>
        </a:p>
        <a:p>
          <a:pPr marL="114300" lvl="1" indent="-114300" algn="l" defTabSz="577850">
            <a:lnSpc>
              <a:spcPct val="90000"/>
            </a:lnSpc>
            <a:spcBef>
              <a:spcPct val="0"/>
            </a:spcBef>
            <a:spcAft>
              <a:spcPct val="15000"/>
            </a:spcAft>
            <a:buChar char="••"/>
          </a:pPr>
          <a:r>
            <a:rPr lang="en-GB" sz="1300" kern="1200" dirty="0" smtClean="0"/>
            <a:t>Independent manager of process will re-screen third time if decision not unanimous </a:t>
          </a:r>
          <a:endParaRPr lang="en-GB" sz="1300" kern="1200" dirty="0"/>
        </a:p>
      </dsp:txBody>
      <dsp:txXfrm rot="-5400000">
        <a:off x="2962655" y="153754"/>
        <a:ext cx="5224228" cy="789602"/>
      </dsp:txXfrm>
    </dsp:sp>
    <dsp:sp modelId="{5BE64986-1A3F-4225-8284-484077DD73F8}">
      <dsp:nvSpPr>
        <dsp:cNvPr id="0" name=""/>
        <dsp:cNvSpPr/>
      </dsp:nvSpPr>
      <dsp:spPr>
        <a:xfrm>
          <a:off x="0" y="1657"/>
          <a:ext cx="2962656" cy="109379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GB" sz="3200" kern="1200" dirty="0" smtClean="0"/>
            <a:t>Application</a:t>
          </a:r>
          <a:endParaRPr lang="en-GB" sz="3200" kern="1200" dirty="0"/>
        </a:p>
      </dsp:txBody>
      <dsp:txXfrm>
        <a:off x="53395" y="55052"/>
        <a:ext cx="2855866" cy="987003"/>
      </dsp:txXfrm>
    </dsp:sp>
    <dsp:sp modelId="{CECE38F6-A72A-4D62-B5AC-8AA2698F6080}">
      <dsp:nvSpPr>
        <dsp:cNvPr id="0" name=""/>
        <dsp:cNvSpPr/>
      </dsp:nvSpPr>
      <dsp:spPr>
        <a:xfrm rot="5400000">
          <a:off x="5158610" y="-936434"/>
          <a:ext cx="875034"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smtClean="0"/>
            <a:t>Wash-up meeting held consulting all Assessors and external values-based context if required</a:t>
          </a:r>
          <a:endParaRPr lang="en-GB" sz="1300" kern="1200" dirty="0"/>
        </a:p>
        <a:p>
          <a:pPr marL="114300" lvl="1" indent="-114300" algn="l" defTabSz="577850">
            <a:lnSpc>
              <a:spcPct val="90000"/>
            </a:lnSpc>
            <a:spcBef>
              <a:spcPct val="0"/>
            </a:spcBef>
            <a:spcAft>
              <a:spcPct val="15000"/>
            </a:spcAft>
            <a:buChar char="••"/>
          </a:pPr>
          <a:r>
            <a:rPr lang="en-GB" sz="1300" kern="1200" dirty="0" smtClean="0"/>
            <a:t>4 Assessors assess each candidate to ensure un-biased account</a:t>
          </a:r>
          <a:endParaRPr lang="en-GB" sz="1300" kern="1200" dirty="0"/>
        </a:p>
      </dsp:txBody>
      <dsp:txXfrm rot="-5400000">
        <a:off x="2962655" y="1302237"/>
        <a:ext cx="5224228" cy="789602"/>
      </dsp:txXfrm>
    </dsp:sp>
    <dsp:sp modelId="{761DC30B-86E7-4238-A3A7-CACE2D5FCADD}">
      <dsp:nvSpPr>
        <dsp:cNvPr id="0" name=""/>
        <dsp:cNvSpPr/>
      </dsp:nvSpPr>
      <dsp:spPr>
        <a:xfrm>
          <a:off x="0" y="1150140"/>
          <a:ext cx="2962656" cy="1093793"/>
        </a:xfrm>
        <a:prstGeom prst="roundRect">
          <a:avLst/>
        </a:prstGeom>
        <a:gradFill rotWithShape="0">
          <a:gsLst>
            <a:gs pos="0">
              <a:schemeClr val="accent2">
                <a:shade val="80000"/>
                <a:hueOff val="157308"/>
                <a:satOff val="363"/>
                <a:lumOff val="13433"/>
                <a:alphaOff val="0"/>
                <a:shade val="51000"/>
                <a:satMod val="130000"/>
              </a:schemeClr>
            </a:gs>
            <a:gs pos="80000">
              <a:schemeClr val="accent2">
                <a:shade val="80000"/>
                <a:hueOff val="157308"/>
                <a:satOff val="363"/>
                <a:lumOff val="13433"/>
                <a:alphaOff val="0"/>
                <a:shade val="93000"/>
                <a:satMod val="130000"/>
              </a:schemeClr>
            </a:gs>
            <a:gs pos="100000">
              <a:schemeClr val="accent2">
                <a:shade val="80000"/>
                <a:hueOff val="157308"/>
                <a:satOff val="363"/>
                <a:lumOff val="134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GB" sz="3200" kern="1200" dirty="0" smtClean="0"/>
            <a:t>Assessment Centre</a:t>
          </a:r>
          <a:endParaRPr lang="en-GB" sz="3200" kern="1200" dirty="0"/>
        </a:p>
      </dsp:txBody>
      <dsp:txXfrm>
        <a:off x="53395" y="1203535"/>
        <a:ext cx="2855866" cy="987003"/>
      </dsp:txXfrm>
    </dsp:sp>
    <dsp:sp modelId="{07E5A7E7-D03E-4551-9287-AF196D4475EB}">
      <dsp:nvSpPr>
        <dsp:cNvPr id="0" name=""/>
        <dsp:cNvSpPr/>
      </dsp:nvSpPr>
      <dsp:spPr>
        <a:xfrm rot="5400000">
          <a:off x="5158610" y="212048"/>
          <a:ext cx="875034"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smtClean="0"/>
            <a:t>Key contacts at Teach First, and our University training providers assess candidates at each enrolment stage</a:t>
          </a:r>
          <a:endParaRPr lang="en-GB" sz="1300" kern="1200" dirty="0"/>
        </a:p>
        <a:p>
          <a:pPr marL="114300" lvl="1" indent="-114300" algn="l" defTabSz="577850">
            <a:lnSpc>
              <a:spcPct val="90000"/>
            </a:lnSpc>
            <a:spcBef>
              <a:spcPct val="0"/>
            </a:spcBef>
            <a:spcAft>
              <a:spcPct val="15000"/>
            </a:spcAft>
            <a:buChar char="••"/>
          </a:pPr>
          <a:r>
            <a:rPr lang="en-GB" sz="1300" kern="1200" dirty="0" smtClean="0"/>
            <a:t>Collaborative decision made on what is best for individual and pupils if all requirements not met</a:t>
          </a:r>
          <a:endParaRPr lang="en-GB" sz="1300" kern="1200" dirty="0"/>
        </a:p>
      </dsp:txBody>
      <dsp:txXfrm rot="-5400000">
        <a:off x="2962655" y="2450719"/>
        <a:ext cx="5224228" cy="789602"/>
      </dsp:txXfrm>
    </dsp:sp>
    <dsp:sp modelId="{A3530800-561D-40B6-B176-DBD955FE0D0A}">
      <dsp:nvSpPr>
        <dsp:cNvPr id="0" name=""/>
        <dsp:cNvSpPr/>
      </dsp:nvSpPr>
      <dsp:spPr>
        <a:xfrm>
          <a:off x="0" y="2298624"/>
          <a:ext cx="2962656" cy="1093793"/>
        </a:xfrm>
        <a:prstGeom prst="roundRect">
          <a:avLst/>
        </a:prstGeom>
        <a:gradFill rotWithShape="0">
          <a:gsLst>
            <a:gs pos="0">
              <a:schemeClr val="accent2">
                <a:shade val="80000"/>
                <a:hueOff val="314615"/>
                <a:satOff val="725"/>
                <a:lumOff val="26866"/>
                <a:alphaOff val="0"/>
                <a:shade val="51000"/>
                <a:satMod val="130000"/>
              </a:schemeClr>
            </a:gs>
            <a:gs pos="80000">
              <a:schemeClr val="accent2">
                <a:shade val="80000"/>
                <a:hueOff val="314615"/>
                <a:satOff val="725"/>
                <a:lumOff val="26866"/>
                <a:alphaOff val="0"/>
                <a:shade val="93000"/>
                <a:satMod val="130000"/>
              </a:schemeClr>
            </a:gs>
            <a:gs pos="100000">
              <a:schemeClr val="accent2">
                <a:shade val="80000"/>
                <a:hueOff val="314615"/>
                <a:satOff val="725"/>
                <a:lumOff val="268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GB" sz="3200" kern="1200" dirty="0" smtClean="0"/>
            <a:t>Enrolment</a:t>
          </a:r>
          <a:endParaRPr lang="en-GB" sz="3200" kern="1200" dirty="0"/>
        </a:p>
      </dsp:txBody>
      <dsp:txXfrm>
        <a:off x="53395" y="2352019"/>
        <a:ext cx="2855866" cy="9870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024ED-8D2A-45A6-B575-83B341BB9F8C}">
      <dsp:nvSpPr>
        <dsp:cNvPr id="0" name=""/>
        <dsp:cNvSpPr/>
      </dsp:nvSpPr>
      <dsp:spPr>
        <a:xfrm>
          <a:off x="0" y="0"/>
          <a:ext cx="1378278" cy="3456384"/>
        </a:xfrm>
        <a:prstGeom prst="roundRect">
          <a:avLst>
            <a:gd name="adj" fmla="val 10000"/>
          </a:avLst>
        </a:prstGeom>
        <a:gradFill rotWithShape="0">
          <a:gsLst>
            <a:gs pos="0">
              <a:schemeClr val="accent3">
                <a:alpha val="90000"/>
                <a:hueOff val="0"/>
                <a:satOff val="0"/>
                <a:lumOff val="0"/>
                <a:alphaOff val="0"/>
                <a:shade val="51000"/>
                <a:satMod val="130000"/>
              </a:schemeClr>
            </a:gs>
            <a:gs pos="80000">
              <a:schemeClr val="accent3">
                <a:alpha val="90000"/>
                <a:hueOff val="0"/>
                <a:satOff val="0"/>
                <a:lumOff val="0"/>
                <a:alphaOff val="0"/>
                <a:shade val="93000"/>
                <a:satMod val="130000"/>
              </a:schemeClr>
            </a:gs>
            <a:gs pos="100000">
              <a:schemeClr val="accent3">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GB" sz="1700" kern="1200" dirty="0" smtClean="0"/>
            <a:t>Sent information on other routes into teaching</a:t>
          </a:r>
          <a:endParaRPr lang="en-GB" sz="1700" kern="1200" dirty="0"/>
        </a:p>
      </dsp:txBody>
      <dsp:txXfrm>
        <a:off x="0" y="1382553"/>
        <a:ext cx="1378278" cy="1382553"/>
      </dsp:txXfrm>
    </dsp:sp>
    <dsp:sp modelId="{6CBC8AC7-2201-42AB-AFFC-1C9E44B2BFED}">
      <dsp:nvSpPr>
        <dsp:cNvPr id="0" name=""/>
        <dsp:cNvSpPr/>
      </dsp:nvSpPr>
      <dsp:spPr>
        <a:xfrm>
          <a:off x="113651" y="207383"/>
          <a:ext cx="1150975" cy="1150975"/>
        </a:xfrm>
        <a:prstGeom prst="ellipse">
          <a:avLst/>
        </a:prstGeom>
        <a:blipFill rotWithShape="1">
          <a:blip xmlns:r="http://schemas.openxmlformats.org/officeDocument/2006/relationships"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66000"/>
                    </a14:imgEffect>
                  </a14:imgLayer>
                </a14:imgProps>
              </a:ext>
            </a:extLst>
          </a:blip>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37E9E03-3D47-4ADF-9B37-8D2C8AFEE04D}">
      <dsp:nvSpPr>
        <dsp:cNvPr id="0" name=""/>
        <dsp:cNvSpPr/>
      </dsp:nvSpPr>
      <dsp:spPr>
        <a:xfrm>
          <a:off x="1419626" y="0"/>
          <a:ext cx="1378278" cy="3456384"/>
        </a:xfrm>
        <a:prstGeom prst="roundRect">
          <a:avLst>
            <a:gd name="adj" fmla="val 10000"/>
          </a:avLst>
        </a:prstGeom>
        <a:gradFill rotWithShape="0">
          <a:gsLst>
            <a:gs pos="0">
              <a:schemeClr val="accent3">
                <a:alpha val="90000"/>
                <a:hueOff val="0"/>
                <a:satOff val="0"/>
                <a:lumOff val="0"/>
                <a:alphaOff val="-10000"/>
                <a:shade val="51000"/>
                <a:satMod val="130000"/>
              </a:schemeClr>
            </a:gs>
            <a:gs pos="80000">
              <a:schemeClr val="accent3">
                <a:alpha val="90000"/>
                <a:hueOff val="0"/>
                <a:satOff val="0"/>
                <a:lumOff val="0"/>
                <a:alphaOff val="-10000"/>
                <a:shade val="93000"/>
                <a:satMod val="130000"/>
              </a:schemeClr>
            </a:gs>
            <a:gs pos="100000">
              <a:schemeClr val="accent3">
                <a:alpha val="90000"/>
                <a:hueOff val="0"/>
                <a:satOff val="0"/>
                <a:lumOff val="0"/>
                <a:alphaOff val="-1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GB" sz="1700" kern="1200" dirty="0" smtClean="0"/>
            <a:t>Feedback Calls</a:t>
          </a:r>
          <a:endParaRPr lang="en-GB" sz="1700" kern="1200" dirty="0"/>
        </a:p>
      </dsp:txBody>
      <dsp:txXfrm>
        <a:off x="1419626" y="1382553"/>
        <a:ext cx="1378278" cy="1382553"/>
      </dsp:txXfrm>
    </dsp:sp>
    <dsp:sp modelId="{35AF856C-5A96-4EB6-B4AE-94A5CCC65121}">
      <dsp:nvSpPr>
        <dsp:cNvPr id="0" name=""/>
        <dsp:cNvSpPr/>
      </dsp:nvSpPr>
      <dsp:spPr>
        <a:xfrm>
          <a:off x="1533277" y="207383"/>
          <a:ext cx="1150975" cy="1150975"/>
        </a:xfrm>
        <a:prstGeom prst="ellipse">
          <a:avLst/>
        </a:prstGeom>
        <a:blipFill rotWithShape="1">
          <a:blip xmlns:r="http://schemas.openxmlformats.org/officeDocument/2006/relationships" r:embed="rId3">
            <a:duotone>
              <a:schemeClr val="accent2">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3125"/>
                    </a14:imgEffect>
                    <a14:imgEffect>
                      <a14:saturation sat="0"/>
                    </a14:imgEffect>
                  </a14:imgLayer>
                </a14:imgProps>
              </a:ext>
            </a:extLst>
          </a:blip>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08221B6-15D1-43F4-92B0-08DBD14087D5}">
      <dsp:nvSpPr>
        <dsp:cNvPr id="0" name=""/>
        <dsp:cNvSpPr/>
      </dsp:nvSpPr>
      <dsp:spPr>
        <a:xfrm>
          <a:off x="2830638" y="0"/>
          <a:ext cx="1378278" cy="3456384"/>
        </a:xfrm>
        <a:prstGeom prst="roundRect">
          <a:avLst>
            <a:gd name="adj" fmla="val 10000"/>
          </a:avLst>
        </a:prstGeom>
        <a:gradFill rotWithShape="0">
          <a:gsLst>
            <a:gs pos="0">
              <a:schemeClr val="accent3">
                <a:alpha val="90000"/>
                <a:hueOff val="0"/>
                <a:satOff val="0"/>
                <a:lumOff val="0"/>
                <a:alphaOff val="-20000"/>
                <a:shade val="51000"/>
                <a:satMod val="130000"/>
              </a:schemeClr>
            </a:gs>
            <a:gs pos="80000">
              <a:schemeClr val="accent3">
                <a:alpha val="90000"/>
                <a:hueOff val="0"/>
                <a:satOff val="0"/>
                <a:lumOff val="0"/>
                <a:alphaOff val="-20000"/>
                <a:shade val="93000"/>
                <a:satMod val="130000"/>
              </a:schemeClr>
            </a:gs>
            <a:gs pos="100000">
              <a:schemeClr val="accent3">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GB" sz="1700" kern="1200" dirty="0" smtClean="0"/>
            <a:t>Option to re-apply</a:t>
          </a:r>
          <a:endParaRPr lang="en-GB" sz="1700" kern="1200" dirty="0"/>
        </a:p>
      </dsp:txBody>
      <dsp:txXfrm>
        <a:off x="2830638" y="1382553"/>
        <a:ext cx="1378278" cy="1382553"/>
      </dsp:txXfrm>
    </dsp:sp>
    <dsp:sp modelId="{2D373DB9-96D2-4A26-8720-5C8E9921F59F}">
      <dsp:nvSpPr>
        <dsp:cNvPr id="0" name=""/>
        <dsp:cNvSpPr/>
      </dsp:nvSpPr>
      <dsp:spPr>
        <a:xfrm>
          <a:off x="2952904" y="207383"/>
          <a:ext cx="1150975" cy="1150975"/>
        </a:xfrm>
        <a:prstGeom prst="ellipse">
          <a:avLst/>
        </a:prstGeom>
        <a:blipFill rotWithShape="1">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8F70D0D-3BE4-4F43-A06B-1138AD03DA9A}">
      <dsp:nvSpPr>
        <dsp:cNvPr id="0" name=""/>
        <dsp:cNvSpPr/>
      </dsp:nvSpPr>
      <dsp:spPr>
        <a:xfrm>
          <a:off x="4258879" y="0"/>
          <a:ext cx="1378278" cy="3456384"/>
        </a:xfrm>
        <a:prstGeom prst="roundRect">
          <a:avLst>
            <a:gd name="adj" fmla="val 10000"/>
          </a:avLst>
        </a:prstGeom>
        <a:gradFill rotWithShape="0">
          <a:gsLst>
            <a:gs pos="0">
              <a:schemeClr val="accent3">
                <a:alpha val="90000"/>
                <a:hueOff val="0"/>
                <a:satOff val="0"/>
                <a:lumOff val="0"/>
                <a:alphaOff val="-30000"/>
                <a:shade val="51000"/>
                <a:satMod val="130000"/>
              </a:schemeClr>
            </a:gs>
            <a:gs pos="80000">
              <a:schemeClr val="accent3">
                <a:alpha val="90000"/>
                <a:hueOff val="0"/>
                <a:satOff val="0"/>
                <a:lumOff val="0"/>
                <a:alphaOff val="-30000"/>
                <a:shade val="93000"/>
                <a:satMod val="130000"/>
              </a:schemeClr>
            </a:gs>
            <a:gs pos="100000">
              <a:schemeClr val="accent3">
                <a:alpha val="90000"/>
                <a:hueOff val="0"/>
                <a:satOff val="0"/>
                <a:lumOff val="0"/>
                <a:alphaOff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GB" sz="1700" kern="1200" dirty="0" smtClean="0"/>
            <a:t>Continued support from GRO</a:t>
          </a:r>
          <a:endParaRPr lang="en-GB" sz="1700" kern="1200" dirty="0"/>
        </a:p>
      </dsp:txBody>
      <dsp:txXfrm>
        <a:off x="4258879" y="1382553"/>
        <a:ext cx="1378278" cy="1382553"/>
      </dsp:txXfrm>
    </dsp:sp>
    <dsp:sp modelId="{2F21D760-2891-4C23-9E0B-424496A0FCD5}">
      <dsp:nvSpPr>
        <dsp:cNvPr id="0" name=""/>
        <dsp:cNvSpPr/>
      </dsp:nvSpPr>
      <dsp:spPr>
        <a:xfrm>
          <a:off x="4372530" y="207383"/>
          <a:ext cx="1150975" cy="1150975"/>
        </a:xfrm>
        <a:prstGeom prst="ellipse">
          <a:avLst/>
        </a:prstGeom>
        <a:blipFill rotWithShape="1">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F3ED604-71EF-49C9-B7CD-2E1CECD6D7C3}">
      <dsp:nvSpPr>
        <dsp:cNvPr id="0" name=""/>
        <dsp:cNvSpPr/>
      </dsp:nvSpPr>
      <dsp:spPr>
        <a:xfrm>
          <a:off x="5678505" y="0"/>
          <a:ext cx="1378278" cy="3456384"/>
        </a:xfrm>
        <a:prstGeom prst="roundRect">
          <a:avLst>
            <a:gd name="adj" fmla="val 10000"/>
          </a:avLst>
        </a:prstGeom>
        <a:gradFill rotWithShape="0">
          <a:gsLst>
            <a:gs pos="0">
              <a:schemeClr val="accent3">
                <a:alpha val="90000"/>
                <a:hueOff val="0"/>
                <a:satOff val="0"/>
                <a:lumOff val="0"/>
                <a:alphaOff val="-40000"/>
                <a:shade val="51000"/>
                <a:satMod val="130000"/>
              </a:schemeClr>
            </a:gs>
            <a:gs pos="80000">
              <a:schemeClr val="accent3">
                <a:alpha val="90000"/>
                <a:hueOff val="0"/>
                <a:satOff val="0"/>
                <a:lumOff val="0"/>
                <a:alphaOff val="-40000"/>
                <a:shade val="93000"/>
                <a:satMod val="130000"/>
              </a:schemeClr>
            </a:gs>
            <a:gs pos="100000">
              <a:schemeClr val="accent3">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GB" sz="1700" kern="1200" dirty="0" smtClean="0"/>
            <a:t>Events</a:t>
          </a:r>
          <a:endParaRPr lang="en-GB" sz="1700" kern="1200" dirty="0"/>
        </a:p>
      </dsp:txBody>
      <dsp:txXfrm>
        <a:off x="5678505" y="1382553"/>
        <a:ext cx="1378278" cy="1382553"/>
      </dsp:txXfrm>
    </dsp:sp>
    <dsp:sp modelId="{B7A31BA9-66A3-4B42-9AC7-2C7088DD7219}">
      <dsp:nvSpPr>
        <dsp:cNvPr id="0" name=""/>
        <dsp:cNvSpPr/>
      </dsp:nvSpPr>
      <dsp:spPr>
        <a:xfrm>
          <a:off x="5905808" y="167708"/>
          <a:ext cx="1150975" cy="1150975"/>
        </a:xfrm>
        <a:prstGeom prst="ellipse">
          <a:avLst/>
        </a:prstGeom>
        <a:blipFill rotWithShape="1">
          <a:blip xmlns:r="http://schemas.openxmlformats.org/officeDocument/2006/relationships" r:embed="rId7"/>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58AB511-F1B4-4DDE-90CC-A287D3150A5C}">
      <dsp:nvSpPr>
        <dsp:cNvPr id="0" name=""/>
        <dsp:cNvSpPr/>
      </dsp:nvSpPr>
      <dsp:spPr>
        <a:xfrm>
          <a:off x="282271" y="2765107"/>
          <a:ext cx="6492241" cy="518457"/>
        </a:xfrm>
        <a:prstGeom prst="left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B3106-1439-4F0D-80B2-FF4E3410B5A9}">
      <dsp:nvSpPr>
        <dsp:cNvPr id="0" name=""/>
        <dsp:cNvSpPr/>
      </dsp:nvSpPr>
      <dsp:spPr>
        <a:xfrm>
          <a:off x="528500" y="1740"/>
          <a:ext cx="1780457" cy="1068274"/>
        </a:xfrm>
        <a:prstGeom prst="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3 days of Initial of Training</a:t>
          </a:r>
          <a:endParaRPr lang="en-GB" sz="1400" kern="1200" dirty="0"/>
        </a:p>
      </dsp:txBody>
      <dsp:txXfrm>
        <a:off x="528500" y="1740"/>
        <a:ext cx="1780457" cy="1068274"/>
      </dsp:txXfrm>
    </dsp:sp>
    <dsp:sp modelId="{76204246-BC05-415D-BCC9-5D320801CB54}">
      <dsp:nvSpPr>
        <dsp:cNvPr id="0" name=""/>
        <dsp:cNvSpPr/>
      </dsp:nvSpPr>
      <dsp:spPr>
        <a:xfrm>
          <a:off x="2487003" y="1740"/>
          <a:ext cx="1780457" cy="1068274"/>
        </a:xfrm>
        <a:prstGeom prst="rect">
          <a:avLst/>
        </a:prstGeom>
        <a:gradFill rotWithShape="0">
          <a:gsLst>
            <a:gs pos="0">
              <a:schemeClr val="accent3">
                <a:shade val="80000"/>
                <a:hueOff val="-19266"/>
                <a:satOff val="-6368"/>
                <a:lumOff val="3522"/>
                <a:alphaOff val="0"/>
                <a:shade val="51000"/>
                <a:satMod val="130000"/>
              </a:schemeClr>
            </a:gs>
            <a:gs pos="80000">
              <a:schemeClr val="accent3">
                <a:shade val="80000"/>
                <a:hueOff val="-19266"/>
                <a:satOff val="-6368"/>
                <a:lumOff val="3522"/>
                <a:alphaOff val="0"/>
                <a:shade val="93000"/>
                <a:satMod val="130000"/>
              </a:schemeClr>
            </a:gs>
            <a:gs pos="100000">
              <a:schemeClr val="accent3">
                <a:shade val="80000"/>
                <a:hueOff val="-19266"/>
                <a:satOff val="-6368"/>
                <a:lumOff val="35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Data Protection and Championing TF training</a:t>
          </a:r>
          <a:endParaRPr lang="en-GB" sz="1400" kern="1200" dirty="0"/>
        </a:p>
      </dsp:txBody>
      <dsp:txXfrm>
        <a:off x="2487003" y="1740"/>
        <a:ext cx="1780457" cy="1068274"/>
      </dsp:txXfrm>
    </dsp:sp>
    <dsp:sp modelId="{6402E918-123A-4425-AA73-20FC6D197818}">
      <dsp:nvSpPr>
        <dsp:cNvPr id="0" name=""/>
        <dsp:cNvSpPr/>
      </dsp:nvSpPr>
      <dsp:spPr>
        <a:xfrm>
          <a:off x="4445506" y="1740"/>
          <a:ext cx="1780457" cy="1068274"/>
        </a:xfrm>
        <a:prstGeom prst="rect">
          <a:avLst/>
        </a:prstGeom>
        <a:gradFill rotWithShape="0">
          <a:gsLst>
            <a:gs pos="0">
              <a:schemeClr val="accent3">
                <a:shade val="80000"/>
                <a:hueOff val="-38533"/>
                <a:satOff val="-12737"/>
                <a:lumOff val="7043"/>
                <a:alphaOff val="0"/>
                <a:shade val="51000"/>
                <a:satMod val="130000"/>
              </a:schemeClr>
            </a:gs>
            <a:gs pos="80000">
              <a:schemeClr val="accent3">
                <a:shade val="80000"/>
                <a:hueOff val="-38533"/>
                <a:satOff val="-12737"/>
                <a:lumOff val="7043"/>
                <a:alphaOff val="0"/>
                <a:shade val="93000"/>
                <a:satMod val="130000"/>
              </a:schemeClr>
            </a:gs>
            <a:gs pos="100000">
              <a:schemeClr val="accent3">
                <a:shade val="80000"/>
                <a:hueOff val="-38533"/>
                <a:satOff val="-12737"/>
                <a:lumOff val="70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First week detailed feedback email &amp; check of all notes/scores</a:t>
          </a:r>
          <a:endParaRPr lang="en-GB" sz="1400" kern="1200" dirty="0"/>
        </a:p>
      </dsp:txBody>
      <dsp:txXfrm>
        <a:off x="4445506" y="1740"/>
        <a:ext cx="1780457" cy="1068274"/>
      </dsp:txXfrm>
    </dsp:sp>
    <dsp:sp modelId="{91FE21BB-DC91-42EB-86C3-2629F22DD562}">
      <dsp:nvSpPr>
        <dsp:cNvPr id="0" name=""/>
        <dsp:cNvSpPr/>
      </dsp:nvSpPr>
      <dsp:spPr>
        <a:xfrm>
          <a:off x="6404010" y="1740"/>
          <a:ext cx="1780457" cy="1068274"/>
        </a:xfrm>
        <a:prstGeom prst="rect">
          <a:avLst/>
        </a:prstGeom>
        <a:gradFill rotWithShape="0">
          <a:gsLst>
            <a:gs pos="0">
              <a:schemeClr val="accent3">
                <a:shade val="80000"/>
                <a:hueOff val="-57799"/>
                <a:satOff val="-19105"/>
                <a:lumOff val="10565"/>
                <a:alphaOff val="0"/>
                <a:shade val="51000"/>
                <a:satMod val="130000"/>
              </a:schemeClr>
            </a:gs>
            <a:gs pos="80000">
              <a:schemeClr val="accent3">
                <a:shade val="80000"/>
                <a:hueOff val="-57799"/>
                <a:satOff val="-19105"/>
                <a:lumOff val="10565"/>
                <a:alphaOff val="0"/>
                <a:shade val="93000"/>
                <a:satMod val="130000"/>
              </a:schemeClr>
            </a:gs>
            <a:gs pos="100000">
              <a:schemeClr val="accent3">
                <a:shade val="80000"/>
                <a:hueOff val="-57799"/>
                <a:satOff val="-19105"/>
                <a:lumOff val="105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Regular Selection checks</a:t>
          </a:r>
          <a:endParaRPr lang="en-GB" sz="1400" kern="1200" dirty="0"/>
        </a:p>
      </dsp:txBody>
      <dsp:txXfrm>
        <a:off x="6404010" y="1740"/>
        <a:ext cx="1780457" cy="1068274"/>
      </dsp:txXfrm>
    </dsp:sp>
    <dsp:sp modelId="{A4F731BB-6949-4E44-9BB0-1AA4DEA3CDA9}">
      <dsp:nvSpPr>
        <dsp:cNvPr id="0" name=""/>
        <dsp:cNvSpPr/>
      </dsp:nvSpPr>
      <dsp:spPr>
        <a:xfrm>
          <a:off x="528500" y="1248060"/>
          <a:ext cx="1780457" cy="1068274"/>
        </a:xfrm>
        <a:prstGeom prst="rect">
          <a:avLst/>
        </a:prstGeom>
        <a:gradFill rotWithShape="0">
          <a:gsLst>
            <a:gs pos="0">
              <a:schemeClr val="accent3">
                <a:shade val="80000"/>
                <a:hueOff val="-77066"/>
                <a:satOff val="-25473"/>
                <a:lumOff val="14087"/>
                <a:alphaOff val="0"/>
                <a:shade val="51000"/>
                <a:satMod val="130000"/>
              </a:schemeClr>
            </a:gs>
            <a:gs pos="80000">
              <a:schemeClr val="accent3">
                <a:shade val="80000"/>
                <a:hueOff val="-77066"/>
                <a:satOff val="-25473"/>
                <a:lumOff val="14087"/>
                <a:alphaOff val="0"/>
                <a:shade val="93000"/>
                <a:satMod val="130000"/>
              </a:schemeClr>
            </a:gs>
            <a:gs pos="100000">
              <a:schemeClr val="accent3">
                <a:shade val="80000"/>
                <a:hueOff val="-77066"/>
                <a:satOff val="-25473"/>
                <a:lumOff val="1408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Quarterly updates on personal  performance data</a:t>
          </a:r>
          <a:endParaRPr lang="en-GB" sz="1400" kern="1200" dirty="0"/>
        </a:p>
      </dsp:txBody>
      <dsp:txXfrm>
        <a:off x="528500" y="1248060"/>
        <a:ext cx="1780457" cy="1068274"/>
      </dsp:txXfrm>
    </dsp:sp>
    <dsp:sp modelId="{88319A44-DC65-459F-AF60-7A66126FD848}">
      <dsp:nvSpPr>
        <dsp:cNvPr id="0" name=""/>
        <dsp:cNvSpPr/>
      </dsp:nvSpPr>
      <dsp:spPr>
        <a:xfrm>
          <a:off x="2487003" y="1248060"/>
          <a:ext cx="1780457" cy="1068274"/>
        </a:xfrm>
        <a:prstGeom prst="rect">
          <a:avLst/>
        </a:prstGeom>
        <a:gradFill rotWithShape="0">
          <a:gsLst>
            <a:gs pos="0">
              <a:schemeClr val="accent3">
                <a:shade val="80000"/>
                <a:hueOff val="-96332"/>
                <a:satOff val="-31842"/>
                <a:lumOff val="17608"/>
                <a:alphaOff val="0"/>
                <a:shade val="51000"/>
                <a:satMod val="130000"/>
              </a:schemeClr>
            </a:gs>
            <a:gs pos="80000">
              <a:schemeClr val="accent3">
                <a:shade val="80000"/>
                <a:hueOff val="-96332"/>
                <a:satOff val="-31842"/>
                <a:lumOff val="17608"/>
                <a:alphaOff val="0"/>
                <a:shade val="93000"/>
                <a:satMod val="130000"/>
              </a:schemeClr>
            </a:gs>
            <a:gs pos="100000">
              <a:schemeClr val="accent3">
                <a:shade val="80000"/>
                <a:hueOff val="-96332"/>
                <a:satOff val="-31842"/>
                <a:lumOff val="1760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Weekly team feedback emails</a:t>
          </a:r>
          <a:endParaRPr lang="en-GB" sz="1400" kern="1200" dirty="0"/>
        </a:p>
      </dsp:txBody>
      <dsp:txXfrm>
        <a:off x="2487003" y="1248060"/>
        <a:ext cx="1780457" cy="1068274"/>
      </dsp:txXfrm>
    </dsp:sp>
    <dsp:sp modelId="{77946AFA-2E29-43DB-9D39-C80BAC112790}">
      <dsp:nvSpPr>
        <dsp:cNvPr id="0" name=""/>
        <dsp:cNvSpPr/>
      </dsp:nvSpPr>
      <dsp:spPr>
        <a:xfrm>
          <a:off x="4445506" y="1248060"/>
          <a:ext cx="1780457" cy="1068274"/>
        </a:xfrm>
        <a:prstGeom prst="rect">
          <a:avLst/>
        </a:prstGeom>
        <a:gradFill rotWithShape="0">
          <a:gsLst>
            <a:gs pos="0">
              <a:schemeClr val="accent3">
                <a:shade val="80000"/>
                <a:hueOff val="-115599"/>
                <a:satOff val="-38210"/>
                <a:lumOff val="21130"/>
                <a:alphaOff val="0"/>
                <a:shade val="51000"/>
                <a:satMod val="130000"/>
              </a:schemeClr>
            </a:gs>
            <a:gs pos="80000">
              <a:schemeClr val="accent3">
                <a:shade val="80000"/>
                <a:hueOff val="-115599"/>
                <a:satOff val="-38210"/>
                <a:lumOff val="21130"/>
                <a:alphaOff val="0"/>
                <a:shade val="93000"/>
                <a:satMod val="130000"/>
              </a:schemeClr>
            </a:gs>
            <a:gs pos="100000">
              <a:schemeClr val="accent3">
                <a:shade val="80000"/>
                <a:hueOff val="-115599"/>
                <a:satOff val="-38210"/>
                <a:lumOff val="211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Bi-annual Refresher Training (full day)</a:t>
          </a:r>
          <a:endParaRPr lang="en-GB" sz="1400" kern="1200" dirty="0"/>
        </a:p>
      </dsp:txBody>
      <dsp:txXfrm>
        <a:off x="4445506" y="1248060"/>
        <a:ext cx="1780457" cy="1068274"/>
      </dsp:txXfrm>
    </dsp:sp>
    <dsp:sp modelId="{583D0985-6C1B-4BD3-85AE-089971ABBC1D}">
      <dsp:nvSpPr>
        <dsp:cNvPr id="0" name=""/>
        <dsp:cNvSpPr/>
      </dsp:nvSpPr>
      <dsp:spPr>
        <a:xfrm>
          <a:off x="6404010" y="1248060"/>
          <a:ext cx="1780457" cy="1068274"/>
        </a:xfrm>
        <a:prstGeom prst="rect">
          <a:avLst/>
        </a:prstGeom>
        <a:gradFill rotWithShape="0">
          <a:gsLst>
            <a:gs pos="0">
              <a:schemeClr val="accent3">
                <a:shade val="80000"/>
                <a:hueOff val="-134865"/>
                <a:satOff val="-44579"/>
                <a:lumOff val="24651"/>
                <a:alphaOff val="0"/>
                <a:shade val="51000"/>
                <a:satMod val="130000"/>
              </a:schemeClr>
            </a:gs>
            <a:gs pos="80000">
              <a:schemeClr val="accent3">
                <a:shade val="80000"/>
                <a:hueOff val="-134865"/>
                <a:satOff val="-44579"/>
                <a:lumOff val="24651"/>
                <a:alphaOff val="0"/>
                <a:shade val="93000"/>
                <a:satMod val="130000"/>
              </a:schemeClr>
            </a:gs>
            <a:gs pos="100000">
              <a:schemeClr val="accent3">
                <a:shade val="80000"/>
                <a:hueOff val="-134865"/>
                <a:satOff val="-44579"/>
                <a:lumOff val="246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Sporadic top-up training – desk based modules</a:t>
          </a:r>
          <a:endParaRPr lang="en-GB" sz="1400" kern="1200" dirty="0"/>
        </a:p>
      </dsp:txBody>
      <dsp:txXfrm>
        <a:off x="6404010" y="1248060"/>
        <a:ext cx="1780457" cy="1068274"/>
      </dsp:txXfrm>
    </dsp:sp>
    <dsp:sp modelId="{66CCD9A6-D06D-4055-8699-11EF705D0C0E}">
      <dsp:nvSpPr>
        <dsp:cNvPr id="0" name=""/>
        <dsp:cNvSpPr/>
      </dsp:nvSpPr>
      <dsp:spPr>
        <a:xfrm>
          <a:off x="528500" y="2494381"/>
          <a:ext cx="1780457" cy="1068274"/>
        </a:xfrm>
        <a:prstGeom prst="rect">
          <a:avLst/>
        </a:prstGeom>
        <a:gradFill rotWithShape="0">
          <a:gsLst>
            <a:gs pos="0">
              <a:schemeClr val="accent3">
                <a:shade val="80000"/>
                <a:hueOff val="-154132"/>
                <a:satOff val="-50947"/>
                <a:lumOff val="28173"/>
                <a:alphaOff val="0"/>
                <a:shade val="51000"/>
                <a:satMod val="130000"/>
              </a:schemeClr>
            </a:gs>
            <a:gs pos="80000">
              <a:schemeClr val="accent3">
                <a:shade val="80000"/>
                <a:hueOff val="-154132"/>
                <a:satOff val="-50947"/>
                <a:lumOff val="28173"/>
                <a:alphaOff val="0"/>
                <a:shade val="93000"/>
                <a:satMod val="130000"/>
              </a:schemeClr>
            </a:gs>
            <a:gs pos="100000">
              <a:schemeClr val="accent3">
                <a:shade val="80000"/>
                <a:hueOff val="-154132"/>
                <a:satOff val="-50947"/>
                <a:lumOff val="281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Weekly team email update - relevant info &amp; reading</a:t>
          </a:r>
          <a:endParaRPr lang="en-GB" sz="1400" kern="1200" dirty="0"/>
        </a:p>
      </dsp:txBody>
      <dsp:txXfrm>
        <a:off x="528500" y="2494381"/>
        <a:ext cx="1780457" cy="1068274"/>
      </dsp:txXfrm>
    </dsp:sp>
    <dsp:sp modelId="{04B80B64-EB3F-463E-B7F8-4577FFEE91D9}">
      <dsp:nvSpPr>
        <dsp:cNvPr id="0" name=""/>
        <dsp:cNvSpPr/>
      </dsp:nvSpPr>
      <dsp:spPr>
        <a:xfrm>
          <a:off x="2487003" y="2494381"/>
          <a:ext cx="1780457" cy="1068274"/>
        </a:xfrm>
        <a:prstGeom prst="rect">
          <a:avLst/>
        </a:prstGeom>
        <a:gradFill rotWithShape="0">
          <a:gsLst>
            <a:gs pos="0">
              <a:schemeClr val="accent3">
                <a:shade val="80000"/>
                <a:hueOff val="-173398"/>
                <a:satOff val="-57315"/>
                <a:lumOff val="31695"/>
                <a:alphaOff val="0"/>
                <a:shade val="51000"/>
                <a:satMod val="130000"/>
              </a:schemeClr>
            </a:gs>
            <a:gs pos="80000">
              <a:schemeClr val="accent3">
                <a:shade val="80000"/>
                <a:hueOff val="-173398"/>
                <a:satOff val="-57315"/>
                <a:lumOff val="31695"/>
                <a:alphaOff val="0"/>
                <a:shade val="93000"/>
                <a:satMod val="130000"/>
              </a:schemeClr>
            </a:gs>
            <a:gs pos="100000">
              <a:schemeClr val="accent3">
                <a:shade val="80000"/>
                <a:hueOff val="-173398"/>
                <a:satOff val="-57315"/>
                <a:lumOff val="316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AC Re-touch days to stay connected – designed for those who do not assess regularly</a:t>
          </a:r>
          <a:endParaRPr lang="en-GB" sz="1400" kern="1200" dirty="0"/>
        </a:p>
      </dsp:txBody>
      <dsp:txXfrm>
        <a:off x="2487003" y="2494381"/>
        <a:ext cx="1780457" cy="1068274"/>
      </dsp:txXfrm>
    </dsp:sp>
    <dsp:sp modelId="{0B1D2EDF-FC2A-4B12-B6AD-F59085D49840}">
      <dsp:nvSpPr>
        <dsp:cNvPr id="0" name=""/>
        <dsp:cNvSpPr/>
      </dsp:nvSpPr>
      <dsp:spPr>
        <a:xfrm>
          <a:off x="4445506" y="2494381"/>
          <a:ext cx="1780457" cy="1068274"/>
        </a:xfrm>
        <a:prstGeom prst="rect">
          <a:avLst/>
        </a:prstGeom>
        <a:gradFill rotWithShape="0">
          <a:gsLst>
            <a:gs pos="0">
              <a:schemeClr val="accent3">
                <a:shade val="80000"/>
                <a:hueOff val="-192664"/>
                <a:satOff val="-63684"/>
                <a:lumOff val="35216"/>
                <a:alphaOff val="0"/>
                <a:shade val="51000"/>
                <a:satMod val="130000"/>
              </a:schemeClr>
            </a:gs>
            <a:gs pos="80000">
              <a:schemeClr val="accent3">
                <a:shade val="80000"/>
                <a:hueOff val="-192664"/>
                <a:satOff val="-63684"/>
                <a:lumOff val="35216"/>
                <a:alphaOff val="0"/>
                <a:shade val="93000"/>
                <a:satMod val="130000"/>
              </a:schemeClr>
            </a:gs>
            <a:gs pos="100000">
              <a:schemeClr val="accent3">
                <a:shade val="80000"/>
                <a:hueOff val="-192664"/>
                <a:satOff val="-63684"/>
                <a:lumOff val="352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Regular 1:1’s</a:t>
          </a:r>
          <a:endParaRPr lang="en-GB" sz="1400" kern="1200" dirty="0"/>
        </a:p>
      </dsp:txBody>
      <dsp:txXfrm>
        <a:off x="4445506" y="2494381"/>
        <a:ext cx="1780457" cy="1068274"/>
      </dsp:txXfrm>
    </dsp:sp>
    <dsp:sp modelId="{DAB8DF91-CEF8-4179-BDDF-8712580B560D}">
      <dsp:nvSpPr>
        <dsp:cNvPr id="0" name=""/>
        <dsp:cNvSpPr/>
      </dsp:nvSpPr>
      <dsp:spPr>
        <a:xfrm>
          <a:off x="6404010" y="2494381"/>
          <a:ext cx="1780457" cy="1068274"/>
        </a:xfrm>
        <a:prstGeom prst="rect">
          <a:avLst/>
        </a:prstGeom>
        <a:gradFill rotWithShape="0">
          <a:gsLst>
            <a:gs pos="0">
              <a:schemeClr val="accent3">
                <a:shade val="80000"/>
                <a:hueOff val="-211931"/>
                <a:satOff val="-70052"/>
                <a:lumOff val="38738"/>
                <a:alphaOff val="0"/>
                <a:shade val="51000"/>
                <a:satMod val="130000"/>
              </a:schemeClr>
            </a:gs>
            <a:gs pos="80000">
              <a:schemeClr val="accent3">
                <a:shade val="80000"/>
                <a:hueOff val="-211931"/>
                <a:satOff val="-70052"/>
                <a:lumOff val="38738"/>
                <a:alphaOff val="0"/>
                <a:shade val="93000"/>
                <a:satMod val="130000"/>
              </a:schemeClr>
            </a:gs>
            <a:gs pos="100000">
              <a:schemeClr val="accent3">
                <a:shade val="80000"/>
                <a:hueOff val="-211931"/>
                <a:satOff val="-70052"/>
                <a:lumOff val="3873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Regular observations and benchmarking</a:t>
          </a:r>
          <a:endParaRPr lang="en-GB" sz="1400" kern="1200" dirty="0"/>
        </a:p>
      </dsp:txBody>
      <dsp:txXfrm>
        <a:off x="6404010" y="2494381"/>
        <a:ext cx="1780457" cy="106827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DF7FF-DEDB-4941-98AA-EDBE5BC3B51E}" type="datetimeFigureOut">
              <a:rPr lang="en-GB" smtClean="0"/>
              <a:t>12/09/2015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5BEB35-3653-47B6-BE01-EFE7397D994A}" type="slidenum">
              <a:rPr lang="en-GB" smtClean="0"/>
              <a:t>‹#›</a:t>
            </a:fld>
            <a:endParaRPr lang="en-GB"/>
          </a:p>
        </p:txBody>
      </p:sp>
    </p:spTree>
    <p:extLst>
      <p:ext uri="{BB962C8B-B14F-4D97-AF65-F5344CB8AC3E}">
        <p14:creationId xmlns:p14="http://schemas.microsoft.com/office/powerpoint/2010/main" val="297176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AAC73-29D1-4F5B-A061-9A28D3DEE1DA}" type="slidenum">
              <a:rPr lang="en-GB" smtClean="0"/>
              <a:t>2</a:t>
            </a:fld>
            <a:endParaRPr lang="en-GB"/>
          </a:p>
        </p:txBody>
      </p:sp>
    </p:spTree>
    <p:extLst>
      <p:ext uri="{BB962C8B-B14F-4D97-AF65-F5344CB8AC3E}">
        <p14:creationId xmlns:p14="http://schemas.microsoft.com/office/powerpoint/2010/main" val="4261208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GB" altLang="en-US" smtClean="0"/>
              <a:t>BW</a:t>
            </a:r>
          </a:p>
        </p:txBody>
      </p:sp>
      <p:sp>
        <p:nvSpPr>
          <p:cNvPr id="57348" name="Slide Number Placeholder 3"/>
          <p:cNvSpPr>
            <a:spLocks noGrp="1"/>
          </p:cNvSpPr>
          <p:nvPr>
            <p:ph type="sldNum" sz="quarter" idx="5"/>
          </p:nvPr>
        </p:nvSpPr>
        <p:spPr>
          <a:noFill/>
        </p:spPr>
        <p:txBody>
          <a:bodyPr/>
          <a:lstStyle>
            <a:lvl1pPr defTabSz="960071" eaLnBrk="0" hangingPunct="0">
              <a:defRPr>
                <a:solidFill>
                  <a:schemeClr val="tx1"/>
                </a:solidFill>
                <a:latin typeface="Arial" charset="0"/>
              </a:defRPr>
            </a:lvl1pPr>
            <a:lvl2pPr marL="746368" indent="-287064" defTabSz="960071" eaLnBrk="0" hangingPunct="0">
              <a:defRPr>
                <a:solidFill>
                  <a:schemeClr val="tx1"/>
                </a:solidFill>
                <a:latin typeface="Arial" charset="0"/>
              </a:defRPr>
            </a:lvl2pPr>
            <a:lvl3pPr marL="1148258" indent="-229652" defTabSz="960071" eaLnBrk="0" hangingPunct="0">
              <a:defRPr>
                <a:solidFill>
                  <a:schemeClr val="tx1"/>
                </a:solidFill>
                <a:latin typeface="Arial" charset="0"/>
              </a:defRPr>
            </a:lvl3pPr>
            <a:lvl4pPr marL="1607561" indent="-229652" defTabSz="960071" eaLnBrk="0" hangingPunct="0">
              <a:defRPr>
                <a:solidFill>
                  <a:schemeClr val="tx1"/>
                </a:solidFill>
                <a:latin typeface="Arial" charset="0"/>
              </a:defRPr>
            </a:lvl4pPr>
            <a:lvl5pPr marL="2066864" indent="-229652" defTabSz="960071" eaLnBrk="0" hangingPunct="0">
              <a:defRPr>
                <a:solidFill>
                  <a:schemeClr val="tx1"/>
                </a:solidFill>
                <a:latin typeface="Arial" charset="0"/>
              </a:defRPr>
            </a:lvl5pPr>
            <a:lvl6pPr marL="2526167" indent="-229652" defTabSz="960071" eaLnBrk="0" fontAlgn="base" hangingPunct="0">
              <a:spcBef>
                <a:spcPct val="0"/>
              </a:spcBef>
              <a:spcAft>
                <a:spcPct val="0"/>
              </a:spcAft>
              <a:defRPr>
                <a:solidFill>
                  <a:schemeClr val="tx1"/>
                </a:solidFill>
                <a:latin typeface="Arial" charset="0"/>
              </a:defRPr>
            </a:lvl6pPr>
            <a:lvl7pPr marL="2985470" indent="-229652" defTabSz="960071" eaLnBrk="0" fontAlgn="base" hangingPunct="0">
              <a:spcBef>
                <a:spcPct val="0"/>
              </a:spcBef>
              <a:spcAft>
                <a:spcPct val="0"/>
              </a:spcAft>
              <a:defRPr>
                <a:solidFill>
                  <a:schemeClr val="tx1"/>
                </a:solidFill>
                <a:latin typeface="Arial" charset="0"/>
              </a:defRPr>
            </a:lvl7pPr>
            <a:lvl8pPr marL="3444773" indent="-229652" defTabSz="960071" eaLnBrk="0" fontAlgn="base" hangingPunct="0">
              <a:spcBef>
                <a:spcPct val="0"/>
              </a:spcBef>
              <a:spcAft>
                <a:spcPct val="0"/>
              </a:spcAft>
              <a:defRPr>
                <a:solidFill>
                  <a:schemeClr val="tx1"/>
                </a:solidFill>
                <a:latin typeface="Arial" charset="0"/>
              </a:defRPr>
            </a:lvl8pPr>
            <a:lvl9pPr marL="3904077" indent="-229652" defTabSz="960071" eaLnBrk="0" fontAlgn="base" hangingPunct="0">
              <a:spcBef>
                <a:spcPct val="0"/>
              </a:spcBef>
              <a:spcAft>
                <a:spcPct val="0"/>
              </a:spcAft>
              <a:defRPr>
                <a:solidFill>
                  <a:schemeClr val="tx1"/>
                </a:solidFill>
                <a:latin typeface="Arial" charset="0"/>
              </a:defRPr>
            </a:lvl9pPr>
          </a:lstStyle>
          <a:p>
            <a:pPr eaLnBrk="1" hangingPunct="1"/>
            <a:fld id="{F5FF0996-2F69-4D43-A290-AFF7B302F890}" type="slidenum">
              <a:rPr lang="en-US" altLang="en-US" smtClean="0"/>
              <a:pPr eaLnBrk="1" hangingPunct="1"/>
              <a:t>21</a:t>
            </a:fld>
            <a:endParaRPr lang="en-US" altLang="en-US" smtClean="0"/>
          </a:p>
        </p:txBody>
      </p:sp>
    </p:spTree>
    <p:extLst>
      <p:ext uri="{BB962C8B-B14F-4D97-AF65-F5344CB8AC3E}">
        <p14:creationId xmlns:p14="http://schemas.microsoft.com/office/powerpoint/2010/main" val="76742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5BEB35-3653-47B6-BE01-EFE7397D994A}" type="slidenum">
              <a:rPr lang="en-GB" smtClean="0"/>
              <a:t>22</a:t>
            </a:fld>
            <a:endParaRPr lang="en-GB"/>
          </a:p>
        </p:txBody>
      </p:sp>
    </p:spTree>
    <p:extLst>
      <p:ext uri="{BB962C8B-B14F-4D97-AF65-F5344CB8AC3E}">
        <p14:creationId xmlns:p14="http://schemas.microsoft.com/office/powerpoint/2010/main" val="3724790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Interaction is similar to Influencing &amp; Motivating</a:t>
            </a:r>
          </a:p>
          <a:p>
            <a:r>
              <a:rPr lang="en-US" dirty="0" smtClean="0"/>
              <a:t>Resilience</a:t>
            </a:r>
            <a:r>
              <a:rPr lang="en-US" baseline="0" dirty="0" smtClean="0"/>
              <a:t> is similar to Perseverance</a:t>
            </a:r>
            <a:endParaRPr lang="en-US" dirty="0" smtClean="0"/>
          </a:p>
        </p:txBody>
      </p:sp>
      <p:sp>
        <p:nvSpPr>
          <p:cNvPr id="4" name="Slide Number Placeholder 3"/>
          <p:cNvSpPr>
            <a:spLocks noGrp="1"/>
          </p:cNvSpPr>
          <p:nvPr>
            <p:ph type="sldNum" sz="quarter" idx="10"/>
          </p:nvPr>
        </p:nvSpPr>
        <p:spPr/>
        <p:txBody>
          <a:bodyPr/>
          <a:lstStyle/>
          <a:p>
            <a:fld id="{676AAC73-29D1-4F5B-A061-9A28D3DEE1DA}" type="slidenum">
              <a:rPr lang="en-GB" smtClean="0"/>
              <a:t>26</a:t>
            </a:fld>
            <a:endParaRPr lang="en-GB"/>
          </a:p>
        </p:txBody>
      </p:sp>
    </p:spTree>
    <p:extLst>
      <p:ext uri="{BB962C8B-B14F-4D97-AF65-F5344CB8AC3E}">
        <p14:creationId xmlns:p14="http://schemas.microsoft.com/office/powerpoint/2010/main" val="2998183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Our Selection team comprises of Candidate Contact (responsible for offer and enrolment) and Assessment Centre (responsible for application screening and the assessment centre process).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Unlike many other graduate employers, Teach First has a dedicated team of experienced assessors responsible for the AC hiring process, rather than bringing in other staff members from across the organisation. This enables us to operate on a phenomenal scale assessing more candidates than any other Assessment Centre in the UK.</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4014821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6F4B65-916F-455A-9DEF-EC16D8DDB0FD}" type="slidenum">
              <a:rPr lang="en-GB">
                <a:solidFill>
                  <a:srgbClr val="000000"/>
                </a:solidFill>
                <a:cs typeface="Arial" charset="0"/>
              </a:rPr>
              <a:pPr fontAlgn="base">
                <a:spcBef>
                  <a:spcPct val="0"/>
                </a:spcBef>
                <a:spcAft>
                  <a:spcPct val="0"/>
                </a:spcAft>
                <a:defRPr/>
              </a:pPr>
              <a:t>30</a:t>
            </a:fld>
            <a:endParaRPr lang="en-GB">
              <a:solidFill>
                <a:srgbClr val="000000"/>
              </a:solidFill>
              <a:cs typeface="Arial" charset="0"/>
            </a:endParaRPr>
          </a:p>
        </p:txBody>
      </p:sp>
    </p:spTree>
    <p:extLst>
      <p:ext uri="{BB962C8B-B14F-4D97-AF65-F5344CB8AC3E}">
        <p14:creationId xmlns:p14="http://schemas.microsoft.com/office/powerpoint/2010/main" val="1131544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u="sng" dirty="0" smtClean="0"/>
              <a:t>Screening</a:t>
            </a:r>
          </a:p>
          <a:p>
            <a:r>
              <a:rPr lang="en-US" altLang="en-US" sz="1200" kern="1200" dirty="0" smtClean="0">
                <a:solidFill>
                  <a:schemeClr val="tx1"/>
                </a:solidFill>
                <a:latin typeface="+mn-lt"/>
                <a:ea typeface="+mn-ea"/>
                <a:cs typeface="+mn-cs"/>
              </a:rPr>
              <a:t>The application asks for academic profile and 9 competency based questions to assess their fit to Teach First and a range of their applicable experiences</a:t>
            </a:r>
          </a:p>
          <a:p>
            <a:r>
              <a:rPr lang="en-US" altLang="en-US" dirty="0" smtClean="0">
                <a:latin typeface="Arial" pitchFamily="34" charset="0"/>
              </a:rPr>
              <a:t>On the applications candidates have the opportunity to tick whether their preference is to teach Secondary or Primary.</a:t>
            </a:r>
          </a:p>
          <a:p>
            <a:r>
              <a:rPr lang="en-US" altLang="en-US" dirty="0" smtClean="0">
                <a:latin typeface="Arial" pitchFamily="34" charset="0"/>
              </a:rPr>
              <a:t>Screening is done blindly so we cannot see their demographic background and forms either pass or fail.  Candidates can apply once </a:t>
            </a:r>
            <a:r>
              <a:rPr lang="en-GB" altLang="en-US" dirty="0" smtClean="0">
                <a:latin typeface="Arial" pitchFamily="34" charset="0"/>
              </a:rPr>
              <a:t>every six months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rPr>
              <a:t>Training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screening team (casual &amp; permanent across AC &amp; CC) come together once a year at the start of the season to receive training on any revisions to the application form and the screening process/guidelines.  This time is also important for team motivation and consistency purposes as it helps everyone come together as a team.  Most contact due to time differences in working hours is done over email so it helps build relationships to make working in this way easier. New screeners are paired with another experienced screener in real time for the first couple of sessions to support their decisions.  This is also backed up by shared screening sessions where we have the opportunity to interact with each other and screen together in real time – also serves to iron out an ambiguities in the guidelines and keep consistency.  Screeners will also receive ad hoc feedback where necessary.</a:t>
            </a:r>
            <a:endParaRPr lang="en-US" sz="1200" kern="1200" dirty="0" smtClean="0">
              <a:solidFill>
                <a:schemeClr val="tx1"/>
              </a:solidFill>
              <a:effectLst/>
              <a:latin typeface="+mn-lt"/>
              <a:ea typeface="+mn-ea"/>
              <a:cs typeface="+mn-cs"/>
            </a:endParaRP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rPr>
              <a:t>Motivation and Engagement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 the casual screening team has grown in size (and is more sparsely distributed location-wise) it has become increasingly important to ensure that the team feel valued as well as motivated and engaged.  Casual screeners (as well as the office based team) are given opportunities to feed into changes and are encouraged to provide ongoing feedback which is acted upon.  We have also focused on communication, making sure that the team are kept abreast of important and interesting information about selection , GR and Teach First wide through a monthly update email where the casual screeners who are more removed from the day to day operations can see information about our progress to target and get any news or updates including subject closures, team changes, department awards etc.  The person responsible for managing the screening team is also dedicated to day to day contact to ensure any issues are ironed out effectively and quickly. Finally, opportunities are extended to the casual team to attend events such as the 2012 conference.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71437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dirty="0" smtClean="0"/>
              <a:t>Training:</a:t>
            </a:r>
          </a:p>
          <a:p>
            <a:pPr>
              <a:lnSpc>
                <a:spcPct val="120000"/>
              </a:lnSpc>
              <a:spcBef>
                <a:spcPts val="0"/>
              </a:spcBef>
              <a:buFont typeface="Wingdings" panose="05000000000000000000" pitchFamily="2" charset="2"/>
              <a:buChar char="ü"/>
            </a:pPr>
            <a:r>
              <a:rPr lang="en-GB" sz="800" dirty="0" smtClean="0"/>
              <a:t>3 day Initial Training – comprised of one intensive</a:t>
            </a:r>
            <a:r>
              <a:rPr lang="en-GB" sz="800" baseline="0" dirty="0" smtClean="0"/>
              <a:t> training day learning practise and skills required (homework to complete in advance also, mixture of theory and practical observation/practise work to complete), one day shadowing an experience team member (completing half of the assessing and gaining feedback and benchmarking), full day assessing solo to consolidate learning</a:t>
            </a:r>
            <a:endParaRPr lang="en-GB" sz="800" dirty="0" smtClean="0"/>
          </a:p>
          <a:p>
            <a:pPr>
              <a:lnSpc>
                <a:spcPct val="120000"/>
              </a:lnSpc>
              <a:spcBef>
                <a:spcPts val="0"/>
              </a:spcBef>
              <a:buFont typeface="Wingdings" panose="05000000000000000000" pitchFamily="2" charset="2"/>
              <a:buChar char="ü"/>
            </a:pPr>
            <a:r>
              <a:rPr lang="en-GB" sz="800" dirty="0" smtClean="0"/>
              <a:t>Compulsory biannual training for all – run before</a:t>
            </a:r>
            <a:r>
              <a:rPr lang="en-GB" sz="800" baseline="0" dirty="0" smtClean="0"/>
              <a:t> start of season to re-hone skills for season ahead/update on changes, and run in January half way through season to reflect on performance so far and set shared learning/development for months ahead</a:t>
            </a:r>
            <a:endParaRPr lang="en-GB" sz="800" dirty="0" smtClean="0"/>
          </a:p>
          <a:p>
            <a:pPr>
              <a:lnSpc>
                <a:spcPct val="120000"/>
              </a:lnSpc>
              <a:spcBef>
                <a:spcPts val="0"/>
              </a:spcBef>
              <a:buFont typeface="Wingdings" panose="05000000000000000000" pitchFamily="2" charset="2"/>
              <a:buChar char="ü"/>
            </a:pPr>
            <a:r>
              <a:rPr lang="en-GB" sz="800" dirty="0" smtClean="0"/>
              <a:t>Additional  training sessions, morning meetings, online modules delivered throughout season – team monitor performance and identify areas where additional support/guidance/development</a:t>
            </a:r>
            <a:r>
              <a:rPr lang="en-GB" sz="800" baseline="0" dirty="0" smtClean="0"/>
              <a:t> required and materials are designed accordingly</a:t>
            </a:r>
            <a:endParaRPr lang="en-GB" sz="800" dirty="0" smtClean="0"/>
          </a:p>
          <a:p>
            <a:endParaRPr lang="en-US" sz="800" dirty="0" smtClean="0"/>
          </a:p>
          <a:p>
            <a:r>
              <a:rPr lang="en-US" sz="800" dirty="0" smtClean="0"/>
              <a:t>Consistency:</a:t>
            </a:r>
          </a:p>
          <a:p>
            <a:pPr>
              <a:lnSpc>
                <a:spcPct val="120000"/>
              </a:lnSpc>
              <a:spcBef>
                <a:spcPts val="0"/>
              </a:spcBef>
              <a:buFont typeface="Wingdings" panose="05000000000000000000" pitchFamily="2" charset="2"/>
              <a:buChar char="ü"/>
            </a:pPr>
            <a:r>
              <a:rPr lang="en-GB" sz="800" dirty="0" smtClean="0"/>
              <a:t>Quarterly performance data – scoring averages and performance data (candidate</a:t>
            </a:r>
            <a:r>
              <a:rPr lang="en-GB" sz="800" baseline="0" dirty="0" smtClean="0"/>
              <a:t> feedback, observation feedback from peers and senior team, any training/benchmarking practise) shared with team and discussed in 1:1’s, action plan created for months ahead</a:t>
            </a:r>
            <a:endParaRPr lang="en-GB" sz="800" dirty="0" smtClean="0"/>
          </a:p>
          <a:p>
            <a:pPr>
              <a:lnSpc>
                <a:spcPct val="120000"/>
              </a:lnSpc>
              <a:spcBef>
                <a:spcPts val="0"/>
              </a:spcBef>
              <a:buFont typeface="Wingdings" panose="05000000000000000000" pitchFamily="2" charset="2"/>
              <a:buChar char="ü"/>
            </a:pPr>
            <a:r>
              <a:rPr lang="en-GB" sz="800" dirty="0" smtClean="0"/>
              <a:t>Selection checking &amp; feedback – ad hoc checks of scoring and assessors write-ups</a:t>
            </a:r>
            <a:r>
              <a:rPr lang="en-GB" sz="800" baseline="0" dirty="0" smtClean="0"/>
              <a:t> on salesforce completed, feedback shared either verbally or via email</a:t>
            </a:r>
            <a:endParaRPr lang="en-GB" sz="800" dirty="0" smtClean="0"/>
          </a:p>
          <a:p>
            <a:pPr>
              <a:lnSpc>
                <a:spcPct val="120000"/>
              </a:lnSpc>
              <a:spcBef>
                <a:spcPts val="0"/>
              </a:spcBef>
              <a:buFont typeface="Wingdings" panose="05000000000000000000" pitchFamily="2" charset="2"/>
              <a:buChar char="ü"/>
            </a:pPr>
            <a:r>
              <a:rPr lang="en-GB" sz="800" dirty="0" smtClean="0"/>
              <a:t>Regular communications sent to all – 3 targeted  e-blasts – weekly feedback email (summarising candidate feedback from</a:t>
            </a:r>
            <a:r>
              <a:rPr lang="en-GB" sz="800" baseline="0" dirty="0" smtClean="0"/>
              <a:t> week past), weekly update email (summarising staffing for week ahead and sharing important news/articles of interest), and quarterly ACE blast (summarising scoring average data, other analysis of scoring/assessing practise, setting points for development for team to focus on in coming quarter)</a:t>
            </a:r>
            <a:endParaRPr lang="en-GB" sz="800" dirty="0" smtClean="0"/>
          </a:p>
          <a:p>
            <a:pPr>
              <a:lnSpc>
                <a:spcPct val="120000"/>
              </a:lnSpc>
              <a:spcBef>
                <a:spcPts val="0"/>
              </a:spcBef>
              <a:buFont typeface="Wingdings" panose="05000000000000000000" pitchFamily="2" charset="2"/>
              <a:buChar char="ü"/>
            </a:pPr>
            <a:r>
              <a:rPr lang="en-GB" sz="800" dirty="0" smtClean="0"/>
              <a:t>Regular shadowing opportunities/benchmarking – senior team</a:t>
            </a:r>
            <a:r>
              <a:rPr lang="en-GB" sz="800" baseline="0" dirty="0" smtClean="0"/>
              <a:t> regularly observe team members for performance management, team members encouraged if gap in timetable to use time to observe colleague (benchmarking of scores and feedback tracked and shared via online survey)</a:t>
            </a:r>
            <a:endParaRPr lang="en-GB" sz="800" dirty="0" smtClean="0"/>
          </a:p>
          <a:p>
            <a:endParaRPr lang="en-US"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346952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487938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135597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541263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5BEB35-3653-47B6-BE01-EFE7397D994A}"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4177690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316231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922169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401245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37972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734973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881707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C8323F02-58DD-4CF8-8AFA-182691EED1A3}"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757288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6AAC73-29D1-4F5B-A061-9A28D3DEE1DA}"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796564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smtClean="0"/>
              <a:t>Notes</a:t>
            </a:r>
            <a:r>
              <a:rPr lang="en-GB" b="1" baseline="0" dirty="0" smtClean="0"/>
              <a:t> for James:</a:t>
            </a:r>
            <a:endParaRPr lang="en-GB" b="0" baseline="0" dirty="0" smtClean="0"/>
          </a:p>
          <a:p>
            <a:pPr marL="171450" indent="-171450">
              <a:buFont typeface="Arial" panose="020B0604020202020204" pitchFamily="34" charset="0"/>
              <a:buChar char="•"/>
            </a:pPr>
            <a:r>
              <a:rPr lang="en-GB" baseline="0" dirty="0" smtClean="0"/>
              <a:t>As of 27 April 2015 we have 1811 current participants recruited to join the 2015 cohort. We have 345 participants recruited for 2016 cohort.</a:t>
            </a:r>
          </a:p>
          <a:p>
            <a:pPr marL="171450" indent="-171450">
              <a:buFont typeface="Arial" panose="020B0604020202020204" pitchFamily="34" charset="0"/>
              <a:buChar char="•"/>
            </a:pPr>
            <a:r>
              <a:rPr lang="en-GB" baseline="0" dirty="0" smtClean="0"/>
              <a:t>There are 8 weeks remaining until Summer Institute begins; we are continuing to run assessment centres until end of May (3 weeks longer than in 13/14) so we can see the maximum number of candidates possible. </a:t>
            </a:r>
          </a:p>
          <a:p>
            <a:pPr marL="171450" indent="-171450">
              <a:buFont typeface="Arial" panose="020B0604020202020204" pitchFamily="34" charset="0"/>
              <a:buChar char="•"/>
            </a:pPr>
            <a:r>
              <a:rPr lang="en-GB" baseline="0" dirty="0" smtClean="0"/>
              <a:t>In order to deliver 1725 participants to SI, we need to make 158 new offers; this requires seeing 277 candidates at assessment centre (an additional 79 more than we currently have scheduled to attend). It will also require AC conversion rate to maintain at 57%.</a:t>
            </a:r>
          </a:p>
          <a:p>
            <a:pPr marL="171450" indent="-171450">
              <a:buFont typeface="Arial" panose="020B0604020202020204" pitchFamily="34" charset="0"/>
              <a:buChar char="•"/>
            </a:pPr>
            <a:r>
              <a:rPr lang="en-GB" baseline="0" dirty="0" smtClean="0"/>
              <a:t>We can afford to lose 190 participants to withdrawals; obviously fewer than this would be ideal, but that we are tracking at 7% worse for fresh withdrawals and 8% worse for deferred withdrawals than we had anticipated.</a:t>
            </a:r>
          </a:p>
          <a:p>
            <a:pPr marL="171450" indent="-171450">
              <a:buFont typeface="Arial" panose="020B0604020202020204" pitchFamily="34" charset="0"/>
              <a:buChar char="•"/>
            </a:pPr>
            <a:r>
              <a:rPr lang="en-GB" baseline="0" dirty="0" smtClean="0"/>
              <a:t> At this point last year we had made 640 deferred offers for the 2016 cohort; we currently have 345 deferred offers, which is going to mean we start the 2015/16 recruitment year in a more challenging position than last year and will mean we need to see a lot of candidates over the summer period to maintain lost ground. </a:t>
            </a:r>
          </a:p>
          <a:p>
            <a:pPr marL="171450" indent="-171450">
              <a:buFont typeface="Arial" panose="020B0604020202020204" pitchFamily="34" charset="0"/>
              <a:buChar char="•"/>
            </a:pPr>
            <a:r>
              <a:rPr lang="en-GB" baseline="0" dirty="0" smtClean="0"/>
              <a:t>If we can hold 57% AC conversion rate, see an additional 79 more AC candidates and make 158 new offers, as well as ensure we don’t lose more than 190 participants we should be able to deliver 1725 participants to the 2015 cohort. </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995BEB35-3653-47B6-BE01-EFE7397D994A}"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51665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5BEB35-3653-47B6-BE01-EFE7397D994A}" type="slidenum">
              <a:rPr lang="en-GB" smtClean="0"/>
              <a:t>4</a:t>
            </a:fld>
            <a:endParaRPr lang="en-GB"/>
          </a:p>
        </p:txBody>
      </p:sp>
    </p:spTree>
    <p:extLst>
      <p:ext uri="{BB962C8B-B14F-4D97-AF65-F5344CB8AC3E}">
        <p14:creationId xmlns:p14="http://schemas.microsoft.com/office/powerpoint/2010/main" val="3724790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5BEB35-3653-47B6-BE01-EFE7397D994A}" type="slidenum">
              <a:rPr lang="en-GB" smtClean="0"/>
              <a:t>6</a:t>
            </a:fld>
            <a:endParaRPr lang="en-GB"/>
          </a:p>
        </p:txBody>
      </p:sp>
    </p:spTree>
    <p:extLst>
      <p:ext uri="{BB962C8B-B14F-4D97-AF65-F5344CB8AC3E}">
        <p14:creationId xmlns:p14="http://schemas.microsoft.com/office/powerpoint/2010/main" val="61377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4300" y="746125"/>
            <a:ext cx="6629400" cy="3729038"/>
          </a:xfrm>
          <a:ln/>
        </p:spPr>
      </p:sp>
      <p:sp>
        <p:nvSpPr>
          <p:cNvPr id="40963" name="Notes Placeholder 2"/>
          <p:cNvSpPr>
            <a:spLocks noGrp="1"/>
          </p:cNvSpPr>
          <p:nvPr>
            <p:ph type="body" idx="1"/>
          </p:nvPr>
        </p:nvSpPr>
        <p:spPr>
          <a:noFill/>
        </p:spPr>
        <p:txBody>
          <a:bodyPr/>
          <a:lstStyle/>
          <a:p>
            <a:endParaRPr lang="en-GB" altLang="en-US" dirty="0" smtClean="0"/>
          </a:p>
        </p:txBody>
      </p:sp>
      <p:sp>
        <p:nvSpPr>
          <p:cNvPr id="40964"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51293" indent="-288959" algn="l" eaLnBrk="0" hangingPunct="0">
              <a:spcBef>
                <a:spcPct val="30000"/>
              </a:spcBef>
              <a:defRPr sz="1200">
                <a:solidFill>
                  <a:schemeClr val="tx1"/>
                </a:solidFill>
                <a:latin typeface="Arial" charset="0"/>
              </a:defRPr>
            </a:lvl2pPr>
            <a:lvl3pPr marL="1155837" indent="-231168" algn="l" eaLnBrk="0" hangingPunct="0">
              <a:spcBef>
                <a:spcPct val="30000"/>
              </a:spcBef>
              <a:defRPr sz="1200">
                <a:solidFill>
                  <a:schemeClr val="tx1"/>
                </a:solidFill>
                <a:latin typeface="Arial" charset="0"/>
              </a:defRPr>
            </a:lvl3pPr>
            <a:lvl4pPr marL="1618171" indent="-231168" algn="l" eaLnBrk="0" hangingPunct="0">
              <a:spcBef>
                <a:spcPct val="30000"/>
              </a:spcBef>
              <a:defRPr sz="1200">
                <a:solidFill>
                  <a:schemeClr val="tx1"/>
                </a:solidFill>
                <a:latin typeface="Arial" charset="0"/>
              </a:defRPr>
            </a:lvl4pPr>
            <a:lvl5pPr marL="2080506" indent="-231168" algn="l" eaLnBrk="0" hangingPunct="0">
              <a:spcBef>
                <a:spcPct val="30000"/>
              </a:spcBef>
              <a:defRPr sz="1200">
                <a:solidFill>
                  <a:schemeClr val="tx1"/>
                </a:solidFill>
                <a:latin typeface="Arial" charset="0"/>
              </a:defRPr>
            </a:lvl5pPr>
            <a:lvl6pPr marL="2542840" indent="-231168" eaLnBrk="0" fontAlgn="base" hangingPunct="0">
              <a:spcBef>
                <a:spcPct val="30000"/>
              </a:spcBef>
              <a:spcAft>
                <a:spcPct val="0"/>
              </a:spcAft>
              <a:defRPr sz="1200">
                <a:solidFill>
                  <a:schemeClr val="tx1"/>
                </a:solidFill>
                <a:latin typeface="Arial" charset="0"/>
              </a:defRPr>
            </a:lvl6pPr>
            <a:lvl7pPr marL="3005175" indent="-231168" eaLnBrk="0" fontAlgn="base" hangingPunct="0">
              <a:spcBef>
                <a:spcPct val="30000"/>
              </a:spcBef>
              <a:spcAft>
                <a:spcPct val="0"/>
              </a:spcAft>
              <a:defRPr sz="1200">
                <a:solidFill>
                  <a:schemeClr val="tx1"/>
                </a:solidFill>
                <a:latin typeface="Arial" charset="0"/>
              </a:defRPr>
            </a:lvl7pPr>
            <a:lvl8pPr marL="3467509" indent="-231168" eaLnBrk="0" fontAlgn="base" hangingPunct="0">
              <a:spcBef>
                <a:spcPct val="30000"/>
              </a:spcBef>
              <a:spcAft>
                <a:spcPct val="0"/>
              </a:spcAft>
              <a:defRPr sz="1200">
                <a:solidFill>
                  <a:schemeClr val="tx1"/>
                </a:solidFill>
                <a:latin typeface="Arial" charset="0"/>
              </a:defRPr>
            </a:lvl8pPr>
            <a:lvl9pPr marL="3929844" indent="-23116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2985238-AD08-48FF-8AE9-1BA996B344FF}" type="slidenum">
              <a:rPr lang="en-GB" altLang="en-US" smtClean="0">
                <a:solidFill>
                  <a:prstClr val="black"/>
                </a:solidFill>
              </a:rPr>
              <a:pPr algn="r" eaLnBrk="1" hangingPunct="1">
                <a:spcBef>
                  <a:spcPct val="0"/>
                </a:spcBef>
              </a:pPr>
              <a:t>14</a:t>
            </a:fld>
            <a:endParaRPr lang="en-GB" altLang="en-US" smtClean="0">
              <a:solidFill>
                <a:prstClr val="black"/>
              </a:solidFill>
            </a:endParaRPr>
          </a:p>
        </p:txBody>
      </p:sp>
    </p:spTree>
    <p:extLst>
      <p:ext uri="{BB962C8B-B14F-4D97-AF65-F5344CB8AC3E}">
        <p14:creationId xmlns:p14="http://schemas.microsoft.com/office/powerpoint/2010/main" val="313257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DD617D-E126-479B-8DA6-1CD43A2E454A}"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496451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Important to stress here that of course not everyone will be able to build tools as big or </a:t>
            </a:r>
            <a:r>
              <a:rPr lang="en-US" baseline="0" dirty="0" err="1" smtClean="0"/>
              <a:t>whizzy</a:t>
            </a:r>
            <a:r>
              <a:rPr lang="en-US" baseline="0" dirty="0" smtClean="0"/>
              <a:t> as this… but as a principle, what we should all be working towards, is allowing recruiters to have access to information fast, without the need for them to be data-wizards themselves, and it should be being used to help make better decisions.</a:t>
            </a:r>
          </a:p>
        </p:txBody>
      </p:sp>
      <p:sp>
        <p:nvSpPr>
          <p:cNvPr id="4" name="Slide Number Placeholder 3"/>
          <p:cNvSpPr>
            <a:spLocks noGrp="1"/>
          </p:cNvSpPr>
          <p:nvPr>
            <p:ph type="sldNum" sz="quarter" idx="10"/>
          </p:nvPr>
        </p:nvSpPr>
        <p:spPr/>
        <p:txBody>
          <a:bodyPr/>
          <a:lstStyle/>
          <a:p>
            <a:fld id="{78764668-1BB0-4C90-913D-D429E6CB6457}"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053061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more detail on a typical dashboard page</a:t>
            </a:r>
            <a:endParaRPr lang="en-US" baseline="0" dirty="0" smtClean="0"/>
          </a:p>
        </p:txBody>
      </p:sp>
      <p:sp>
        <p:nvSpPr>
          <p:cNvPr id="4" name="Slide Number Placeholder 3"/>
          <p:cNvSpPr>
            <a:spLocks noGrp="1"/>
          </p:cNvSpPr>
          <p:nvPr>
            <p:ph type="sldNum" sz="quarter" idx="10"/>
          </p:nvPr>
        </p:nvSpPr>
        <p:spPr/>
        <p:txBody>
          <a:bodyPr/>
          <a:lstStyle/>
          <a:p>
            <a:fld id="{78764668-1BB0-4C90-913D-D429E6CB6457}"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909391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around this image</a:t>
            </a:r>
            <a:r>
              <a:rPr lang="en-US" baseline="0" dirty="0" smtClean="0"/>
              <a:t> – explaining the functions of each part of the dashboard.</a:t>
            </a:r>
          </a:p>
        </p:txBody>
      </p:sp>
      <p:sp>
        <p:nvSpPr>
          <p:cNvPr id="4" name="Slide Number Placeholder 3"/>
          <p:cNvSpPr>
            <a:spLocks noGrp="1"/>
          </p:cNvSpPr>
          <p:nvPr>
            <p:ph type="sldNum" sz="quarter" idx="10"/>
          </p:nvPr>
        </p:nvSpPr>
        <p:spPr/>
        <p:txBody>
          <a:bodyPr/>
          <a:lstStyle/>
          <a:p>
            <a:fld id="{78764668-1BB0-4C90-913D-D429E6CB6457}"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392524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effectLst>
            <a:glow rad="127000">
              <a:schemeClr val="accent1"/>
            </a:glow>
            <a:outerShdw blurRad="50800" dist="50800" dir="5400000" algn="ctr" rotWithShape="0">
              <a:srgbClr val="000000">
                <a:alpha val="53000"/>
              </a:srgbClr>
            </a:outerShdw>
          </a:effectLst>
        </p:spPr>
        <p:txBody>
          <a:bodyPr/>
          <a:lstStyle>
            <a:lvl1pPr>
              <a:defRPr>
                <a:solidFill>
                  <a:schemeClr val="tx1"/>
                </a:solidFill>
              </a:defRPr>
            </a:lvl1pPr>
          </a:lstStyle>
          <a:p>
            <a:endParaRPr lang="en-GB"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BEE1AEFE-3547-4AE1-9D37-E4190BFE460C}" type="datetimeFigureOut">
              <a:rPr lang="en-GB" smtClean="0"/>
              <a:t>12/09/2015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36049815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t>12/09/2015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21135653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62912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22556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94710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93399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37140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34268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61411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81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31362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2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92014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811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t>12/09/2015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1996600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8443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95086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2842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7315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81976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64401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4321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70980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81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86905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2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725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5441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46240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10149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18F081-AB3D-4BBA-8218-A525A665A333}"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2493174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709A52-856B-4ADA-80C5-FDE3DDCD89FB}"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6322753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4664A4-2A12-444C-8B74-EC4EA78021CE}"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269872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82D822-F9BF-4C9E-9B50-A80C62D7664E}"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40020483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1AFEBB-FD0C-4BA6-8F53-6E98EC3562C8}" type="datetime1">
              <a:rPr lang="en-GB" smtClean="0">
                <a:solidFill>
                  <a:srgbClr val="000000">
                    <a:tint val="75000"/>
                  </a:srgbClr>
                </a:solidFill>
              </a:rPr>
              <a:pPr/>
              <a:t>13/09/2015</a:t>
            </a:fld>
            <a:endParaRPr lang="en-GB">
              <a:solidFill>
                <a:srgbClr val="000000">
                  <a:tint val="75000"/>
                </a:srgbClr>
              </a:solidFill>
            </a:endParaRPr>
          </a:p>
        </p:txBody>
      </p:sp>
      <p:sp>
        <p:nvSpPr>
          <p:cNvPr id="8" name="Footer Placeholder 7"/>
          <p:cNvSpPr>
            <a:spLocks noGrp="1"/>
          </p:cNvSpPr>
          <p:nvPr>
            <p:ph type="ftr" sz="quarter" idx="11"/>
          </p:nvPr>
        </p:nvSpPr>
        <p:spPr/>
        <p:txBody>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2184664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A5C7B48-5A21-46C2-B456-C51FD501FE4D}" type="datetime1">
              <a:rPr lang="en-GB" smtClean="0">
                <a:solidFill>
                  <a:srgbClr val="000000">
                    <a:tint val="75000"/>
                  </a:srgbClr>
                </a:solidFill>
              </a:rPr>
              <a:pPr/>
              <a:t>13/09/2015</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9367880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EB8E1-4612-4D1F-A9BE-78FAFD8CFEBF}" type="datetime1">
              <a:rPr lang="en-GB" smtClean="0">
                <a:solidFill>
                  <a:srgbClr val="000000">
                    <a:tint val="75000"/>
                  </a:srgbClr>
                </a:solidFill>
              </a:rPr>
              <a:pPr/>
              <a:t>13/09/2015</a:t>
            </a:fld>
            <a:endParaRPr lang="en-GB">
              <a:solidFill>
                <a:srgbClr val="000000">
                  <a:tint val="75000"/>
                </a:srgbClr>
              </a:solidFill>
            </a:endParaRPr>
          </a:p>
        </p:txBody>
      </p:sp>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7118556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1E701-B61A-4B01-975A-021A20488805}"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686569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95746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88384-AE95-42AC-8569-899E8A481A74}"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359078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3A2C51-CB54-459D-9026-2CE477547DEF}"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1071048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25C522-341A-4F6E-A4E1-00AF5D71CD8C}"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4193792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4708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5"/>
            <a:ext cx="403860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5"/>
            <a:ext cx="403860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285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7953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0041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874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95"/>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5850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t>12/09/2015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1759346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771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9198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093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18F081-AB3D-4BBA-8218-A525A665A333}"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59680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709A52-856B-4ADA-80C5-FDE3DDCD89FB}"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421869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4664A4-2A12-444C-8B74-EC4EA78021CE}"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58992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82D822-F9BF-4C9E-9B50-A80C62D7664E}"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4235102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1AFEBB-FD0C-4BA6-8F53-6E98EC3562C8}" type="datetime1">
              <a:rPr lang="en-GB" smtClean="0">
                <a:solidFill>
                  <a:srgbClr val="000000">
                    <a:tint val="75000"/>
                  </a:srgbClr>
                </a:solidFill>
              </a:rPr>
              <a:pPr/>
              <a:t>13/09/2015</a:t>
            </a:fld>
            <a:endParaRPr lang="en-GB">
              <a:solidFill>
                <a:srgbClr val="000000">
                  <a:tint val="75000"/>
                </a:srgbClr>
              </a:solidFill>
            </a:endParaRPr>
          </a:p>
        </p:txBody>
      </p:sp>
      <p:sp>
        <p:nvSpPr>
          <p:cNvPr id="8" name="Footer Placeholder 7"/>
          <p:cNvSpPr>
            <a:spLocks noGrp="1"/>
          </p:cNvSpPr>
          <p:nvPr>
            <p:ph type="ftr" sz="quarter" idx="11"/>
          </p:nvPr>
        </p:nvSpPr>
        <p:spPr/>
        <p:txBody>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592907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A5C7B48-5A21-46C2-B456-C51FD501FE4D}" type="datetime1">
              <a:rPr lang="en-GB" smtClean="0">
                <a:solidFill>
                  <a:srgbClr val="000000">
                    <a:tint val="75000"/>
                  </a:srgbClr>
                </a:solidFill>
              </a:rPr>
              <a:pPr/>
              <a:t>13/09/2015</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10944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EB8E1-4612-4D1F-A9BE-78FAFD8CFEBF}" type="datetime1">
              <a:rPr lang="en-GB" smtClean="0">
                <a:solidFill>
                  <a:srgbClr val="000000">
                    <a:tint val="75000"/>
                  </a:srgbClr>
                </a:solidFill>
              </a:rPr>
              <a:pPr/>
              <a:t>13/09/2015</a:t>
            </a:fld>
            <a:endParaRPr lang="en-GB">
              <a:solidFill>
                <a:srgbClr val="000000">
                  <a:tint val="75000"/>
                </a:srgbClr>
              </a:solidFill>
            </a:endParaRPr>
          </a:p>
        </p:txBody>
      </p:sp>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032138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E1AEFE-3547-4AE1-9D37-E4190BFE460C}" type="datetimeFigureOut">
              <a:rPr lang="en-GB" smtClean="0"/>
              <a:t>12/09/2015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1249528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1E701-B61A-4B01-975A-021A20488805}"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684289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88384-AE95-42AC-8569-899E8A481A74}"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338188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3A2C51-CB54-459D-9026-2CE477547DEF}"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4048505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25C522-341A-4F6E-A4E1-00AF5D71CD8C}"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799860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7"/>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18F081-AB3D-4BBA-8218-A525A665A333}"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725510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709A52-856B-4ADA-80C5-FDE3DDCD89FB}"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110958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4664A4-2A12-444C-8B74-EC4EA78021CE}"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869707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82D822-F9BF-4C9E-9B50-A80C62D7664E}"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511698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1AFEBB-FD0C-4BA6-8F53-6E98EC3562C8}" type="datetime1">
              <a:rPr lang="en-GB" smtClean="0">
                <a:solidFill>
                  <a:srgbClr val="000000">
                    <a:tint val="75000"/>
                  </a:srgbClr>
                </a:solidFill>
              </a:rPr>
              <a:pPr/>
              <a:t>13/09/2015</a:t>
            </a:fld>
            <a:endParaRPr lang="en-GB">
              <a:solidFill>
                <a:srgbClr val="000000">
                  <a:tint val="75000"/>
                </a:srgbClr>
              </a:solidFill>
            </a:endParaRPr>
          </a:p>
        </p:txBody>
      </p:sp>
      <p:sp>
        <p:nvSpPr>
          <p:cNvPr id="8" name="Footer Placeholder 7"/>
          <p:cNvSpPr>
            <a:spLocks noGrp="1"/>
          </p:cNvSpPr>
          <p:nvPr>
            <p:ph type="ftr" sz="quarter" idx="11"/>
          </p:nvPr>
        </p:nvSpPr>
        <p:spPr/>
        <p:txBody>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343341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A5C7B48-5A21-46C2-B456-C51FD501FE4D}" type="datetime1">
              <a:rPr lang="en-GB" smtClean="0">
                <a:solidFill>
                  <a:srgbClr val="000000">
                    <a:tint val="75000"/>
                  </a:srgbClr>
                </a:solidFill>
              </a:rPr>
              <a:pPr/>
              <a:t>13/09/2015</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59928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E1AEFE-3547-4AE1-9D37-E4190BFE460C}" type="datetimeFigureOut">
              <a:rPr lang="en-GB" smtClean="0"/>
              <a:t>12/09/2015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3920367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EB8E1-4612-4D1F-A9BE-78FAFD8CFEBF}" type="datetime1">
              <a:rPr lang="en-GB" smtClean="0">
                <a:solidFill>
                  <a:srgbClr val="000000">
                    <a:tint val="75000"/>
                  </a:srgbClr>
                </a:solidFill>
              </a:rPr>
              <a:pPr/>
              <a:t>13/09/2015</a:t>
            </a:fld>
            <a:endParaRPr lang="en-GB">
              <a:solidFill>
                <a:srgbClr val="000000">
                  <a:tint val="75000"/>
                </a:srgbClr>
              </a:solidFill>
            </a:endParaRPr>
          </a:p>
        </p:txBody>
      </p:sp>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996978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1E701-B61A-4B01-975A-021A20488805}"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121683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3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88384-AE95-42AC-8569-899E8A481A74}"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123793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3A2C51-CB54-459D-9026-2CE477547DEF}"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995609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25C522-341A-4F6E-A4E1-00AF5D71CD8C}"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4167619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7"/>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18F081-AB3D-4BBA-8218-A525A665A333}"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865274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709A52-856B-4ADA-80C5-FDE3DDCD89FB}"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787971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4664A4-2A12-444C-8B74-EC4EA78021CE}"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897727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82D822-F9BF-4C9E-9B50-A80C62D7664E}"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895420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1AFEBB-FD0C-4BA6-8F53-6E98EC3562C8}" type="datetime1">
              <a:rPr lang="en-GB" smtClean="0">
                <a:solidFill>
                  <a:srgbClr val="000000">
                    <a:tint val="75000"/>
                  </a:srgbClr>
                </a:solidFill>
              </a:rPr>
              <a:pPr/>
              <a:t>13/09/2015</a:t>
            </a:fld>
            <a:endParaRPr lang="en-GB">
              <a:solidFill>
                <a:srgbClr val="000000">
                  <a:tint val="75000"/>
                </a:srgbClr>
              </a:solidFill>
            </a:endParaRPr>
          </a:p>
        </p:txBody>
      </p:sp>
      <p:sp>
        <p:nvSpPr>
          <p:cNvPr id="8" name="Footer Placeholder 7"/>
          <p:cNvSpPr>
            <a:spLocks noGrp="1"/>
          </p:cNvSpPr>
          <p:nvPr>
            <p:ph type="ftr" sz="quarter" idx="11"/>
          </p:nvPr>
        </p:nvSpPr>
        <p:spPr/>
        <p:txBody>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5174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E1AEFE-3547-4AE1-9D37-E4190BFE460C}" type="datetimeFigureOut">
              <a:rPr lang="en-GB" smtClean="0"/>
              <a:t>12/09/2015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778143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A5C7B48-5A21-46C2-B456-C51FD501FE4D}" type="datetime1">
              <a:rPr lang="en-GB" smtClean="0">
                <a:solidFill>
                  <a:srgbClr val="000000">
                    <a:tint val="75000"/>
                  </a:srgbClr>
                </a:solidFill>
              </a:rPr>
              <a:pPr/>
              <a:t>13/09/2015</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40991389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EB8E1-4612-4D1F-A9BE-78FAFD8CFEBF}" type="datetime1">
              <a:rPr lang="en-GB" smtClean="0">
                <a:solidFill>
                  <a:srgbClr val="000000">
                    <a:tint val="75000"/>
                  </a:srgbClr>
                </a:solidFill>
              </a:rPr>
              <a:pPr/>
              <a:t>13/09/2015</a:t>
            </a:fld>
            <a:endParaRPr lang="en-GB">
              <a:solidFill>
                <a:srgbClr val="000000">
                  <a:tint val="75000"/>
                </a:srgbClr>
              </a:solidFill>
            </a:endParaRPr>
          </a:p>
        </p:txBody>
      </p:sp>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8007248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1E701-B61A-4B01-975A-021A20488805}"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243644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3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88384-AE95-42AC-8569-899E8A481A74}"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995304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3A2C51-CB54-459D-9026-2CE477547DEF}"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80657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25C522-341A-4F6E-A4E1-00AF5D71CD8C}"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816215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18F081-AB3D-4BBA-8218-A525A665A333}"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959568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709A52-856B-4ADA-80C5-FDE3DDCD89FB}"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707233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4664A4-2A12-444C-8B74-EC4EA78021CE}"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43488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82D822-F9BF-4C9E-9B50-A80C62D7664E}"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02162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E1AEFE-3547-4AE1-9D37-E4190BFE460C}" type="datetimeFigureOut">
              <a:rPr lang="en-GB" smtClean="0"/>
              <a:t>12/09/2015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597562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1AFEBB-FD0C-4BA6-8F53-6E98EC3562C8}" type="datetime1">
              <a:rPr lang="en-GB" smtClean="0">
                <a:solidFill>
                  <a:srgbClr val="000000">
                    <a:tint val="75000"/>
                  </a:srgbClr>
                </a:solidFill>
              </a:rPr>
              <a:pPr/>
              <a:t>13/09/2015</a:t>
            </a:fld>
            <a:endParaRPr lang="en-GB">
              <a:solidFill>
                <a:srgbClr val="000000">
                  <a:tint val="75000"/>
                </a:srgbClr>
              </a:solidFill>
            </a:endParaRPr>
          </a:p>
        </p:txBody>
      </p:sp>
      <p:sp>
        <p:nvSpPr>
          <p:cNvPr id="8" name="Footer Placeholder 7"/>
          <p:cNvSpPr>
            <a:spLocks noGrp="1"/>
          </p:cNvSpPr>
          <p:nvPr>
            <p:ph type="ftr" sz="quarter" idx="11"/>
          </p:nvPr>
        </p:nvSpPr>
        <p:spPr/>
        <p:txBody>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752223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A5C7B48-5A21-46C2-B456-C51FD501FE4D}" type="datetime1">
              <a:rPr lang="en-GB" smtClean="0">
                <a:solidFill>
                  <a:srgbClr val="000000">
                    <a:tint val="75000"/>
                  </a:srgbClr>
                </a:solidFill>
              </a:rPr>
              <a:pPr/>
              <a:t>13/09/2015</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839642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EB8E1-4612-4D1F-A9BE-78FAFD8CFEBF}" type="datetime1">
              <a:rPr lang="en-GB" smtClean="0">
                <a:solidFill>
                  <a:srgbClr val="000000">
                    <a:tint val="75000"/>
                  </a:srgbClr>
                </a:solidFill>
              </a:rPr>
              <a:pPr/>
              <a:t>13/09/2015</a:t>
            </a:fld>
            <a:endParaRPr lang="en-GB">
              <a:solidFill>
                <a:srgbClr val="000000">
                  <a:tint val="75000"/>
                </a:srgbClr>
              </a:solidFill>
            </a:endParaRPr>
          </a:p>
        </p:txBody>
      </p:sp>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590673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1E701-B61A-4B01-975A-021A20488805}"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622449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88384-AE95-42AC-8569-899E8A481A74}" type="datetime1">
              <a:rPr lang="en-GB" smtClean="0">
                <a:solidFill>
                  <a:srgbClr val="000000">
                    <a:tint val="75000"/>
                  </a:srgbClr>
                </a:solidFill>
              </a:rPr>
              <a:pPr/>
              <a:t>13/09/2015</a:t>
            </a:fld>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75678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3A2C51-CB54-459D-9026-2CE477547DEF}"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510148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25C522-341A-4F6E-A4E1-00AF5D71CD8C}"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973771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42593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1743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916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1AEFE-3547-4AE1-9D37-E4190BFE460C}" type="datetimeFigureOut">
              <a:rPr lang="en-GB" smtClean="0"/>
              <a:t>12/09/2015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723216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7939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272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1526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1685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81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5726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2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05953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7962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39481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8726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7086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t>12/09/2015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1213738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6117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76405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60932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63056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1406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81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6606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2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97301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76228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3631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568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t>12/09/2015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BA1087-4697-4796-BD36-53E94010A2C0}" type="slidenum">
              <a:rPr lang="en-GB" smtClean="0"/>
              <a:t>‹#›</a:t>
            </a:fld>
            <a:endParaRPr lang="en-GB"/>
          </a:p>
        </p:txBody>
      </p:sp>
    </p:spTree>
    <p:extLst>
      <p:ext uri="{BB962C8B-B14F-4D97-AF65-F5344CB8AC3E}">
        <p14:creationId xmlns:p14="http://schemas.microsoft.com/office/powerpoint/2010/main" val="18628896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38338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65021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5649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07957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5882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52181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81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48290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2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53673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31029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005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EE1AEFE-3547-4AE1-9D37-E4190BFE460C}" type="datetimeFigureOut">
              <a:rPr lang="en-GB" smtClean="0"/>
              <a:t>12/09/2015</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t>‹#›</a:t>
            </a:fld>
            <a:endParaRPr lang="en-GB"/>
          </a:p>
        </p:txBody>
      </p:sp>
    </p:spTree>
    <p:extLst>
      <p:ext uri="{BB962C8B-B14F-4D97-AF65-F5344CB8AC3E}">
        <p14:creationId xmlns:p14="http://schemas.microsoft.com/office/powerpoint/2010/main" val="786927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100352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95887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8F30FF8-F952-447B-8876-343C5DEABB7A}"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2121119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EE1AEFE-3547-4AE1-9D37-E4190BFE460C}" type="datetimeFigureOut">
              <a:rPr lang="en-GB" smtClean="0">
                <a:solidFill>
                  <a:prstClr val="black">
                    <a:tint val="75000"/>
                  </a:prstClr>
                </a:solidFill>
              </a:rPr>
              <a:pPr/>
              <a:t>12/09/2015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98338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8F30FF8-F952-447B-8876-343C5DEABB7A}"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1633138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8F30FF8-F952-447B-8876-343C5DEABB7A}"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1164812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8F30FF8-F952-447B-8876-343C5DEABB7A}"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971332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8F30FF8-F952-447B-8876-343C5DEABB7A}" type="datetime1">
              <a:rPr lang="en-GB" smtClean="0">
                <a:solidFill>
                  <a:srgbClr val="000000">
                    <a:tint val="75000"/>
                  </a:srgbClr>
                </a:solidFill>
              </a:rPr>
              <a:pPr/>
              <a:t>13/09/2015</a:t>
            </a:fld>
            <a:endParaRPr lang="en-GB">
              <a:solidFill>
                <a:srgbClr val="000000">
                  <a:tint val="75000"/>
                </a:srgb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786566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44767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55945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EE1AEFE-3547-4AE1-9D37-E4190BFE460C}" type="datetimeFigureOut">
              <a:rPr lang="en-GB" smtClean="0">
                <a:solidFill>
                  <a:prstClr val="black">
                    <a:tint val="75000"/>
                  </a:prstClr>
                </a:solidFill>
              </a:rPr>
              <a:pPr/>
              <a:t>13/09/2015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A1087-4697-4796-BD36-53E94010A2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4978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7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40.pn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39.png"/><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tags" Target="../tags/tag5.xml"/><Relationship Id="rId11" Type="http://schemas.openxmlformats.org/officeDocument/2006/relationships/image" Target="../media/image38.emf"/><Relationship Id="rId5" Type="http://schemas.openxmlformats.org/officeDocument/2006/relationships/tags" Target="../tags/tag4.xml"/><Relationship Id="rId10" Type="http://schemas.openxmlformats.org/officeDocument/2006/relationships/oleObject" Target="../embeddings/oleObject2.bin"/><Relationship Id="rId4" Type="http://schemas.openxmlformats.org/officeDocument/2006/relationships/tags" Target="../tags/tag3.xml"/><Relationship Id="rId9"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44.wmf"/><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8.pn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2.wm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61.wmf"/><Relationship Id="rId5" Type="http://schemas.microsoft.com/office/2007/relationships/hdphoto" Target="../media/hdphoto1.wdp"/><Relationship Id="rId4" Type="http://schemas.openxmlformats.org/officeDocument/2006/relationships/image" Target="../media/image60.png"/><Relationship Id="rId9" Type="http://schemas.openxmlformats.org/officeDocument/2006/relationships/image" Target="../media/image64.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0.png"/><Relationship Id="rId7" Type="http://schemas.openxmlformats.org/officeDocument/2006/relationships/diagramColors" Target="../diagrams/colors9.xm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9512" y="3075806"/>
            <a:ext cx="5472608" cy="1446550"/>
          </a:xfrm>
          <a:prstGeom prst="rect">
            <a:avLst/>
          </a:prstGeom>
          <a:noFill/>
        </p:spPr>
        <p:txBody>
          <a:bodyPr wrap="square" rtlCol="0">
            <a:spAutoFit/>
          </a:bodyPr>
          <a:lstStyle/>
          <a:p>
            <a:r>
              <a:rPr lang="en-GB" sz="2400" b="1" dirty="0" smtClean="0">
                <a:solidFill>
                  <a:srgbClr val="0088CE"/>
                </a:solidFill>
                <a:latin typeface="Trebuchet MS" pitchFamily="34" charset="0"/>
              </a:rPr>
              <a:t>EU Conference - Dublin</a:t>
            </a:r>
            <a:br>
              <a:rPr lang="en-GB" sz="2400" b="1" dirty="0" smtClean="0">
                <a:solidFill>
                  <a:srgbClr val="0088CE"/>
                </a:solidFill>
                <a:latin typeface="Trebuchet MS" pitchFamily="34" charset="0"/>
              </a:rPr>
            </a:br>
            <a:r>
              <a:rPr lang="en-GB" sz="2000" dirty="0" smtClean="0">
                <a:solidFill>
                  <a:srgbClr val="7D8083"/>
                </a:solidFill>
                <a:latin typeface="Trebuchet MS" pitchFamily="34" charset="0"/>
              </a:rPr>
              <a:t>James Darley, </a:t>
            </a:r>
            <a:br>
              <a:rPr lang="en-GB" sz="2000" dirty="0" smtClean="0">
                <a:solidFill>
                  <a:srgbClr val="7D8083"/>
                </a:solidFill>
                <a:latin typeface="Trebuchet MS" pitchFamily="34" charset="0"/>
              </a:rPr>
            </a:br>
            <a:r>
              <a:rPr lang="en-GB" sz="2000" dirty="0" smtClean="0">
                <a:solidFill>
                  <a:srgbClr val="7D8083"/>
                </a:solidFill>
                <a:latin typeface="Trebuchet MS" pitchFamily="34" charset="0"/>
              </a:rPr>
              <a:t>Director of Graduate Recruitment</a:t>
            </a:r>
            <a:r>
              <a:rPr lang="en-GB" sz="2400" b="1" dirty="0" smtClean="0">
                <a:solidFill>
                  <a:srgbClr val="0088CE"/>
                </a:solidFill>
                <a:latin typeface="Trebuchet MS" pitchFamily="34" charset="0"/>
              </a:rPr>
              <a:t/>
            </a:r>
            <a:br>
              <a:rPr lang="en-GB" sz="2400" b="1" dirty="0" smtClean="0">
                <a:solidFill>
                  <a:srgbClr val="0088CE"/>
                </a:solidFill>
                <a:latin typeface="Trebuchet MS" pitchFamily="34" charset="0"/>
              </a:rPr>
            </a:br>
            <a:endParaRPr lang="en-GB" sz="2400" dirty="0" smtClean="0">
              <a:solidFill>
                <a:srgbClr val="002663"/>
              </a:solidFill>
              <a:latin typeface="Trebuchet MS" pitchFamily="34" charset="0"/>
            </a:endParaRPr>
          </a:p>
        </p:txBody>
      </p:sp>
    </p:spTree>
    <p:extLst>
      <p:ext uri="{BB962C8B-B14F-4D97-AF65-F5344CB8AC3E}">
        <p14:creationId xmlns:p14="http://schemas.microsoft.com/office/powerpoint/2010/main" val="3020793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987633"/>
            <a:ext cx="2808312" cy="954107"/>
          </a:xfrm>
          <a:prstGeom prst="rect">
            <a:avLst/>
          </a:prstGeom>
          <a:noFill/>
        </p:spPr>
        <p:txBody>
          <a:bodyPr wrap="square" rtlCol="0">
            <a:spAutoFit/>
          </a:bodyPr>
          <a:lstStyle/>
          <a:p>
            <a:pPr algn="ctr"/>
            <a:r>
              <a:rPr lang="en-GB" sz="2800" b="1" dirty="0" smtClean="0">
                <a:solidFill>
                  <a:srgbClr val="0088CE"/>
                </a:solidFill>
              </a:rPr>
              <a:t>The Graduate </a:t>
            </a:r>
          </a:p>
          <a:p>
            <a:pPr algn="ctr"/>
            <a:r>
              <a:rPr lang="en-GB" sz="2800" b="1" dirty="0" smtClean="0">
                <a:solidFill>
                  <a:srgbClr val="0088CE"/>
                </a:solidFill>
              </a:rPr>
              <a:t>Market in 2015</a:t>
            </a:r>
            <a:endParaRPr lang="en-GB" sz="2800" b="1" dirty="0">
              <a:solidFill>
                <a:srgbClr val="0088CE"/>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3327">
            <a:off x="4736694" y="658256"/>
            <a:ext cx="4029075" cy="1276350"/>
          </a:xfrm>
          <a:prstGeom prst="rect">
            <a:avLst/>
          </a:prstGeom>
          <a:noFill/>
          <a:ln w="57150">
            <a:solidFill>
              <a:srgbClr val="0088CE"/>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7703">
            <a:off x="4140682" y="475088"/>
            <a:ext cx="990600" cy="2952750"/>
          </a:xfrm>
          <a:prstGeom prst="rect">
            <a:avLst/>
          </a:prstGeom>
          <a:noFill/>
          <a:ln w="57150">
            <a:solidFill>
              <a:srgbClr val="0088CE"/>
            </a:solidFill>
            <a:miter lim="800000"/>
            <a:headEnd/>
            <a:tailEnd/>
          </a:ln>
          <a:extLst>
            <a:ext uri="{909E8E84-426E-40DD-AFC4-6F175D3DCCD1}">
              <a14:hiddenFill xmlns:a14="http://schemas.microsoft.com/office/drawing/2010/main">
                <a:solidFill>
                  <a:schemeClr val="accent1"/>
                </a:solidFill>
              </a14:hiddenFill>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78411">
            <a:off x="4789081" y="1875260"/>
            <a:ext cx="3848100" cy="1952625"/>
          </a:xfrm>
          <a:prstGeom prst="rect">
            <a:avLst/>
          </a:prstGeom>
          <a:noFill/>
          <a:ln w="57150">
            <a:solidFill>
              <a:srgbClr val="0088CE"/>
            </a:solidFill>
            <a:miter lim="800000"/>
            <a:headEnd/>
            <a:tailEnd/>
          </a:ln>
          <a:extLst>
            <a:ext uri="{909E8E84-426E-40DD-AFC4-6F175D3DCCD1}">
              <a14:hiddenFill xmlns:a14="http://schemas.microsoft.com/office/drawing/2010/main">
                <a:solidFill>
                  <a:schemeClr val="accent1"/>
                </a:solidFill>
              </a14:hiddenFill>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281" y="2832745"/>
            <a:ext cx="3771900" cy="1971675"/>
          </a:xfrm>
          <a:prstGeom prst="rect">
            <a:avLst/>
          </a:prstGeom>
          <a:noFill/>
          <a:ln w="57150">
            <a:solidFill>
              <a:srgbClr val="0088CE"/>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20681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835" y="699542"/>
            <a:ext cx="6031793"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915566"/>
            <a:ext cx="3006080" cy="3785652"/>
          </a:xfrm>
          <a:prstGeom prst="rect">
            <a:avLst/>
          </a:prstGeom>
        </p:spPr>
        <p:txBody>
          <a:bodyPr wrap="square">
            <a:spAutoFit/>
          </a:bodyPr>
          <a:lstStyle/>
          <a:p>
            <a:r>
              <a:rPr lang="en-GB" sz="1600" dirty="0" smtClean="0">
                <a:solidFill>
                  <a:srgbClr val="7D8083"/>
                </a:solidFill>
              </a:rPr>
              <a:t>2015 Graduate Marketplace</a:t>
            </a:r>
            <a:br>
              <a:rPr lang="en-GB" sz="1600" dirty="0" smtClean="0">
                <a:solidFill>
                  <a:srgbClr val="7D8083"/>
                </a:solidFill>
              </a:rPr>
            </a:br>
            <a:endParaRPr lang="en-GB" sz="1600" dirty="0" smtClean="0">
              <a:solidFill>
                <a:srgbClr val="7D8083"/>
              </a:solidFill>
            </a:endParaRPr>
          </a:p>
          <a:p>
            <a:pPr marL="285750" indent="-285750">
              <a:buFont typeface="Arial" panose="020B0604020202020204" pitchFamily="34" charset="0"/>
              <a:buChar char="•"/>
            </a:pPr>
            <a:r>
              <a:rPr lang="en-GB" sz="1600" dirty="0" smtClean="0">
                <a:solidFill>
                  <a:srgbClr val="7D8083"/>
                </a:solidFill>
              </a:rPr>
              <a:t>More jobs</a:t>
            </a:r>
          </a:p>
          <a:p>
            <a:pPr marL="285750" indent="-285750">
              <a:buFont typeface="Arial" panose="020B0604020202020204" pitchFamily="34" charset="0"/>
              <a:buChar char="•"/>
            </a:pPr>
            <a:r>
              <a:rPr lang="en-GB" sz="1600" dirty="0" smtClean="0">
                <a:solidFill>
                  <a:srgbClr val="7D8083"/>
                </a:solidFill>
              </a:rPr>
              <a:t>Better paid</a:t>
            </a:r>
          </a:p>
          <a:p>
            <a:pPr marL="285750" indent="-285750">
              <a:buFont typeface="Arial" panose="020B0604020202020204" pitchFamily="34" charset="0"/>
              <a:buChar char="•"/>
            </a:pPr>
            <a:r>
              <a:rPr lang="en-GB" sz="1600" dirty="0" smtClean="0">
                <a:solidFill>
                  <a:srgbClr val="7D8083"/>
                </a:solidFill>
              </a:rPr>
              <a:t>Higher debt</a:t>
            </a:r>
          </a:p>
          <a:p>
            <a:pPr marL="285750" indent="-285750">
              <a:buFont typeface="Arial" panose="020B0604020202020204" pitchFamily="34" charset="0"/>
              <a:buChar char="•"/>
            </a:pPr>
            <a:r>
              <a:rPr lang="en-GB" sz="1600" dirty="0" smtClean="0">
                <a:solidFill>
                  <a:srgbClr val="7D8083"/>
                </a:solidFill>
              </a:rPr>
              <a:t>Relevant </a:t>
            </a:r>
            <a:r>
              <a:rPr lang="en-GB" sz="1600" dirty="0">
                <a:solidFill>
                  <a:srgbClr val="7D8083"/>
                </a:solidFill>
              </a:rPr>
              <a:t>work </a:t>
            </a:r>
            <a:r>
              <a:rPr lang="en-GB" sz="1600" dirty="0" smtClean="0">
                <a:solidFill>
                  <a:srgbClr val="7D8083"/>
                </a:solidFill>
              </a:rPr>
              <a:t>experience</a:t>
            </a:r>
          </a:p>
          <a:p>
            <a:pPr marL="285750" indent="-285750">
              <a:buFont typeface="Arial" panose="020B0604020202020204" pitchFamily="34" charset="0"/>
              <a:buChar char="•"/>
            </a:pPr>
            <a:r>
              <a:rPr lang="en-GB" sz="1600" dirty="0" smtClean="0">
                <a:solidFill>
                  <a:srgbClr val="7D8083"/>
                </a:solidFill>
              </a:rPr>
              <a:t>Job searching earlier</a:t>
            </a:r>
            <a:br>
              <a:rPr lang="en-GB" sz="1600" dirty="0" smtClean="0">
                <a:solidFill>
                  <a:srgbClr val="7D8083"/>
                </a:solidFill>
              </a:rPr>
            </a:br>
            <a:endParaRPr lang="en-GB" sz="1600" dirty="0" smtClean="0">
              <a:solidFill>
                <a:srgbClr val="7D8083"/>
              </a:solidFill>
            </a:endParaRPr>
          </a:p>
          <a:p>
            <a:pPr marL="285750" indent="-285750">
              <a:buFont typeface="Arial" panose="020B0604020202020204" pitchFamily="34" charset="0"/>
              <a:buChar char="•"/>
            </a:pPr>
            <a:r>
              <a:rPr lang="en-GB" sz="1600" dirty="0" smtClean="0">
                <a:solidFill>
                  <a:srgbClr val="7D8083"/>
                </a:solidFill>
              </a:rPr>
              <a:t>Confident</a:t>
            </a:r>
          </a:p>
          <a:p>
            <a:pPr marL="285750" indent="-285750">
              <a:buFont typeface="Arial" panose="020B0604020202020204" pitchFamily="34" charset="0"/>
              <a:buChar char="•"/>
            </a:pPr>
            <a:r>
              <a:rPr lang="en-GB" sz="1600" dirty="0" smtClean="0">
                <a:solidFill>
                  <a:srgbClr val="7D8083"/>
                </a:solidFill>
              </a:rPr>
              <a:t>Motivated</a:t>
            </a:r>
          </a:p>
          <a:p>
            <a:pPr marL="285750" indent="-285750">
              <a:buFont typeface="Arial" panose="020B0604020202020204" pitchFamily="34" charset="0"/>
              <a:buChar char="•"/>
            </a:pPr>
            <a:r>
              <a:rPr lang="en-GB" sz="1600" dirty="0" smtClean="0">
                <a:solidFill>
                  <a:srgbClr val="7D8083"/>
                </a:solidFill>
              </a:rPr>
              <a:t>Organised</a:t>
            </a:r>
            <a:br>
              <a:rPr lang="en-GB" sz="1600" dirty="0" smtClean="0">
                <a:solidFill>
                  <a:srgbClr val="7D8083"/>
                </a:solidFill>
              </a:rPr>
            </a:br>
            <a:endParaRPr lang="en-GB" sz="1600" dirty="0" smtClean="0">
              <a:solidFill>
                <a:srgbClr val="7D8083"/>
              </a:solidFill>
            </a:endParaRPr>
          </a:p>
          <a:p>
            <a:pPr marL="285750" indent="-285750">
              <a:buFont typeface="Arial" panose="020B0604020202020204" pitchFamily="34" charset="0"/>
              <a:buChar char="•"/>
            </a:pPr>
            <a:r>
              <a:rPr lang="en-GB" sz="1600" dirty="0" smtClean="0">
                <a:solidFill>
                  <a:srgbClr val="7D8083"/>
                </a:solidFill>
              </a:rPr>
              <a:t>Accepting multiple offers</a:t>
            </a:r>
            <a:br>
              <a:rPr lang="en-GB" sz="1600" dirty="0" smtClean="0">
                <a:solidFill>
                  <a:srgbClr val="7D8083"/>
                </a:solidFill>
              </a:rPr>
            </a:br>
            <a:r>
              <a:rPr lang="en-GB" sz="1600" dirty="0" smtClean="0">
                <a:solidFill>
                  <a:srgbClr val="7D8083"/>
                </a:solidFill>
              </a:rPr>
              <a:t>Acceptance rate 55%</a:t>
            </a:r>
            <a:br>
              <a:rPr lang="en-GB" sz="1600" dirty="0" smtClean="0">
                <a:solidFill>
                  <a:srgbClr val="7D8083"/>
                </a:solidFill>
              </a:rPr>
            </a:br>
            <a:r>
              <a:rPr lang="en-GB" sz="1600" dirty="0" smtClean="0">
                <a:solidFill>
                  <a:srgbClr val="7D8083"/>
                </a:solidFill>
              </a:rPr>
              <a:t>(last year 80%)</a:t>
            </a:r>
            <a:endParaRPr lang="en-GB" sz="1600" dirty="0">
              <a:solidFill>
                <a:srgbClr val="7D8083"/>
              </a:solidFill>
            </a:endParaRPr>
          </a:p>
        </p:txBody>
      </p:sp>
    </p:spTree>
    <p:extLst>
      <p:ext uri="{BB962C8B-B14F-4D97-AF65-F5344CB8AC3E}">
        <p14:creationId xmlns:p14="http://schemas.microsoft.com/office/powerpoint/2010/main" val="3527446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843558"/>
            <a:ext cx="8064896" cy="400110"/>
          </a:xfrm>
          <a:prstGeom prst="rect">
            <a:avLst/>
          </a:prstGeom>
          <a:noFill/>
        </p:spPr>
        <p:txBody>
          <a:bodyPr wrap="square" rtlCol="0">
            <a:spAutoFit/>
          </a:bodyPr>
          <a:lstStyle/>
          <a:p>
            <a:r>
              <a:rPr lang="en-GB" sz="2000" b="1" dirty="0" smtClean="0">
                <a:solidFill>
                  <a:srgbClr val="0088CE"/>
                </a:solidFill>
              </a:rPr>
              <a:t>Graduate Market in 2015</a:t>
            </a:r>
            <a:endParaRPr lang="en-GB" sz="2000" b="1" dirty="0">
              <a:solidFill>
                <a:srgbClr val="0088CE"/>
              </a:solidFill>
            </a:endParaRPr>
          </a:p>
        </p:txBody>
      </p:sp>
      <p:sp>
        <p:nvSpPr>
          <p:cNvPr id="5" name="TextBox 4"/>
          <p:cNvSpPr txBox="1"/>
          <p:nvPr/>
        </p:nvSpPr>
        <p:spPr>
          <a:xfrm>
            <a:off x="107504" y="1491630"/>
            <a:ext cx="8784976" cy="3539430"/>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solidFill>
                  <a:srgbClr val="7D8083"/>
                </a:solidFill>
              </a:rPr>
              <a:t>Russell Group avoided recent blip in reduction of student numbers</a:t>
            </a:r>
          </a:p>
          <a:p>
            <a:pPr marL="742950" lvl="1" indent="-285750">
              <a:buFont typeface="Arial" panose="020B0604020202020204" pitchFamily="34" charset="0"/>
              <a:buChar char="•"/>
            </a:pPr>
            <a:r>
              <a:rPr lang="en-GB" sz="1600" dirty="0" smtClean="0">
                <a:solidFill>
                  <a:srgbClr val="7D8083"/>
                </a:solidFill>
              </a:rPr>
              <a:t>Graduates </a:t>
            </a:r>
            <a:r>
              <a:rPr lang="en-GB" sz="1600" dirty="0">
                <a:solidFill>
                  <a:srgbClr val="7D8083"/>
                </a:solidFill>
              </a:rPr>
              <a:t>leaving </a:t>
            </a:r>
            <a:r>
              <a:rPr lang="en-GB" sz="1600" dirty="0" smtClean="0">
                <a:solidFill>
                  <a:srgbClr val="7D8083"/>
                </a:solidFill>
              </a:rPr>
              <a:t>UK universities </a:t>
            </a:r>
            <a:r>
              <a:rPr lang="en-GB" sz="1600" dirty="0">
                <a:solidFill>
                  <a:srgbClr val="7D8083"/>
                </a:solidFill>
              </a:rPr>
              <a:t>up 85,000 since 2007 to record </a:t>
            </a:r>
            <a:r>
              <a:rPr lang="en-GB" sz="1600" dirty="0" smtClean="0">
                <a:solidFill>
                  <a:srgbClr val="7D8083"/>
                </a:solidFill>
              </a:rPr>
              <a:t>365,000</a:t>
            </a:r>
          </a:p>
          <a:p>
            <a:pPr marL="285750" indent="-285750">
              <a:buFont typeface="Arial" panose="020B0604020202020204" pitchFamily="34" charset="0"/>
              <a:buChar char="•"/>
            </a:pPr>
            <a:endParaRPr lang="en-GB" sz="1600" dirty="0" smtClean="0">
              <a:solidFill>
                <a:srgbClr val="7D8083"/>
              </a:solidFill>
            </a:endParaRPr>
          </a:p>
          <a:p>
            <a:pPr marL="285750" indent="-285750">
              <a:buFont typeface="Arial" panose="020B0604020202020204" pitchFamily="34" charset="0"/>
              <a:buChar char="•"/>
            </a:pPr>
            <a:r>
              <a:rPr lang="en-GB" sz="1600" dirty="0" smtClean="0">
                <a:solidFill>
                  <a:srgbClr val="7D8083"/>
                </a:solidFill>
              </a:rPr>
              <a:t>High Fliers</a:t>
            </a:r>
          </a:p>
          <a:p>
            <a:pPr marL="742950" lvl="1" indent="-285750">
              <a:buFont typeface="Arial" panose="020B0604020202020204" pitchFamily="34" charset="0"/>
              <a:buChar char="•"/>
            </a:pPr>
            <a:r>
              <a:rPr lang="en-GB" sz="1600" dirty="0" smtClean="0">
                <a:solidFill>
                  <a:srgbClr val="7D8083"/>
                </a:solidFill>
              </a:rPr>
              <a:t>Teaching out of top 3 of “Total number of finalists interested in sectors”</a:t>
            </a:r>
          </a:p>
          <a:p>
            <a:pPr marL="742950" lvl="1" indent="-285750">
              <a:buFont typeface="Arial" panose="020B0604020202020204" pitchFamily="34" charset="0"/>
              <a:buChar char="•"/>
            </a:pPr>
            <a:r>
              <a:rPr lang="en-GB" sz="1600" dirty="0" smtClean="0">
                <a:solidFill>
                  <a:srgbClr val="7D8083"/>
                </a:solidFill>
              </a:rPr>
              <a:t>Applications to Teaching down 3%</a:t>
            </a:r>
          </a:p>
          <a:p>
            <a:pPr marL="742950" lvl="1" indent="-285750">
              <a:buFont typeface="Arial" panose="020B0604020202020204" pitchFamily="34" charset="0"/>
              <a:buChar char="•"/>
            </a:pPr>
            <a:r>
              <a:rPr lang="en-GB" sz="1600" dirty="0" smtClean="0">
                <a:solidFill>
                  <a:srgbClr val="7D8083"/>
                </a:solidFill>
              </a:rPr>
              <a:t>Average of 39 applications for every job</a:t>
            </a:r>
          </a:p>
          <a:p>
            <a:pPr marL="285750" indent="-285750">
              <a:buFont typeface="Arial" panose="020B0604020202020204" pitchFamily="34" charset="0"/>
              <a:buChar char="•"/>
            </a:pPr>
            <a:endParaRPr lang="en-GB" sz="1600" b="1" dirty="0" smtClean="0">
              <a:solidFill>
                <a:srgbClr val="7D8083"/>
              </a:solidFill>
            </a:endParaRPr>
          </a:p>
          <a:p>
            <a:pPr marL="285750" indent="-285750">
              <a:buFont typeface="Arial" panose="020B0604020202020204" pitchFamily="34" charset="0"/>
              <a:buChar char="•"/>
            </a:pPr>
            <a:r>
              <a:rPr lang="en-GB" sz="1600" dirty="0" smtClean="0">
                <a:solidFill>
                  <a:srgbClr val="7D8083"/>
                </a:solidFill>
              </a:rPr>
              <a:t>Graduate starting salaries </a:t>
            </a:r>
            <a:r>
              <a:rPr lang="en-GB" sz="1600" dirty="0" smtClean="0">
                <a:solidFill>
                  <a:srgbClr val="7D8083"/>
                </a:solidFill>
              </a:rPr>
              <a:t>now at </a:t>
            </a:r>
            <a:r>
              <a:rPr lang="en-GB" sz="1600" b="1" dirty="0" smtClean="0">
                <a:solidFill>
                  <a:srgbClr val="7D8083"/>
                </a:solidFill>
              </a:rPr>
              <a:t>£</a:t>
            </a:r>
            <a:r>
              <a:rPr lang="en-GB" sz="1600" b="1" dirty="0" smtClean="0">
                <a:solidFill>
                  <a:srgbClr val="7D8083"/>
                </a:solidFill>
              </a:rPr>
              <a:t>30,000</a:t>
            </a:r>
            <a:r>
              <a:rPr lang="en-GB" sz="1600" dirty="0" smtClean="0">
                <a:solidFill>
                  <a:srgbClr val="7D8083"/>
                </a:solidFill>
              </a:rPr>
              <a:t> </a:t>
            </a:r>
            <a:r>
              <a:rPr lang="en-GB" sz="1600" dirty="0" smtClean="0">
                <a:solidFill>
                  <a:srgbClr val="7D8083"/>
                </a:solidFill>
              </a:rPr>
              <a:t>(risen after a 4 year freeze)</a:t>
            </a:r>
            <a:endParaRPr lang="en-GB" sz="1600" dirty="0" smtClean="0">
              <a:solidFill>
                <a:srgbClr val="7D8083"/>
              </a:solidFill>
            </a:endParaRPr>
          </a:p>
          <a:p>
            <a:endParaRPr lang="en-GB" sz="1600" dirty="0" smtClean="0">
              <a:solidFill>
                <a:srgbClr val="7D8083"/>
              </a:solidFill>
            </a:endParaRPr>
          </a:p>
          <a:p>
            <a:pPr marL="285750" indent="-285750">
              <a:buFont typeface="Arial" panose="020B0604020202020204" pitchFamily="34" charset="0"/>
              <a:buChar char="•"/>
            </a:pPr>
            <a:r>
              <a:rPr lang="en-GB" sz="1600" b="1" dirty="0" smtClean="0">
                <a:solidFill>
                  <a:srgbClr val="7D8083"/>
                </a:solidFill>
              </a:rPr>
              <a:t>Four-fifths </a:t>
            </a:r>
            <a:r>
              <a:rPr lang="en-GB" sz="1600" dirty="0" smtClean="0">
                <a:solidFill>
                  <a:srgbClr val="7D8083"/>
                </a:solidFill>
              </a:rPr>
              <a:t>of UK’s leading graduate employers are offering paid work experience</a:t>
            </a:r>
          </a:p>
          <a:p>
            <a:pPr marL="285750" indent="-285750">
              <a:buFont typeface="Arial" panose="020B0604020202020204" pitchFamily="34" charset="0"/>
              <a:buChar char="•"/>
            </a:pPr>
            <a:endParaRPr lang="en-GB" sz="1600" dirty="0">
              <a:solidFill>
                <a:srgbClr val="7D8083"/>
              </a:solidFill>
            </a:endParaRPr>
          </a:p>
          <a:p>
            <a:pPr marL="285750" indent="-285750">
              <a:buFont typeface="Arial" panose="020B0604020202020204" pitchFamily="34" charset="0"/>
              <a:buChar char="•"/>
            </a:pPr>
            <a:r>
              <a:rPr lang="en-GB" sz="1600" dirty="0" smtClean="0">
                <a:solidFill>
                  <a:srgbClr val="7D8083"/>
                </a:solidFill>
              </a:rPr>
              <a:t>Over a third of TT100 jobs went to students who had done an internship with that employer</a:t>
            </a:r>
            <a:endParaRPr lang="en-GB" sz="1600" dirty="0" smtClean="0">
              <a:solidFill>
                <a:srgbClr val="7D8083"/>
              </a:solidFill>
            </a:endParaRPr>
          </a:p>
        </p:txBody>
      </p:sp>
    </p:spTree>
    <p:extLst>
      <p:ext uri="{BB962C8B-B14F-4D97-AF65-F5344CB8AC3E}">
        <p14:creationId xmlns:p14="http://schemas.microsoft.com/office/powerpoint/2010/main" val="1236560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347614"/>
            <a:ext cx="4438650" cy="2981325"/>
          </a:xfrm>
          <a:prstGeom prst="rect">
            <a:avLst/>
          </a:prstGeom>
          <a:noFill/>
          <a:ln w="76200">
            <a:solidFill>
              <a:srgbClr val="0088CE"/>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39552" y="1714891"/>
            <a:ext cx="2664296" cy="1384995"/>
          </a:xfrm>
          <a:prstGeom prst="rect">
            <a:avLst/>
          </a:prstGeom>
          <a:noFill/>
        </p:spPr>
        <p:txBody>
          <a:bodyPr wrap="square" rtlCol="0">
            <a:spAutoFit/>
          </a:bodyPr>
          <a:lstStyle/>
          <a:p>
            <a:pPr algn="ctr"/>
            <a:r>
              <a:rPr lang="en-GB" sz="2800" b="1" dirty="0" smtClean="0">
                <a:solidFill>
                  <a:srgbClr val="0088CE"/>
                </a:solidFill>
              </a:rPr>
              <a:t>Building a brand on campus</a:t>
            </a:r>
          </a:p>
        </p:txBody>
      </p:sp>
    </p:spTree>
    <p:extLst>
      <p:ext uri="{BB962C8B-B14F-4D97-AF65-F5344CB8AC3E}">
        <p14:creationId xmlns:p14="http://schemas.microsoft.com/office/powerpoint/2010/main" val="533489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187624" y="897564"/>
            <a:ext cx="5976664" cy="3510390"/>
          </a:xfrm>
          <a:noFill/>
          <a:effectLst>
            <a:glow rad="127000">
              <a:schemeClr val="accent1"/>
            </a:glow>
          </a:effectLst>
        </p:spPr>
        <p:txBody>
          <a:bodyPr>
            <a:normAutofit/>
          </a:bodyPr>
          <a:lstStyle/>
          <a:p>
            <a:pPr marL="285750" indent="-285750">
              <a:spcBef>
                <a:spcPct val="100000"/>
              </a:spcBef>
              <a:buClr>
                <a:schemeClr val="tx1"/>
              </a:buClr>
              <a:buSzPct val="150000"/>
            </a:pPr>
            <a:r>
              <a:rPr lang="en-US" altLang="en-US" sz="2800" dirty="0">
                <a:solidFill>
                  <a:srgbClr val="7D8083"/>
                </a:solidFill>
                <a:latin typeface="+mn-lt"/>
                <a:ea typeface="+mn-ea"/>
                <a:cs typeface="+mn-cs"/>
              </a:rPr>
              <a:t>How did Teach First establish itself as a dominant player in the UK graduate market in only </a:t>
            </a:r>
            <a:r>
              <a:rPr lang="en-US" altLang="en-US" sz="2800" dirty="0" smtClean="0">
                <a:solidFill>
                  <a:srgbClr val="7D8083"/>
                </a:solidFill>
                <a:latin typeface="+mn-lt"/>
                <a:ea typeface="+mn-ea"/>
                <a:cs typeface="+mn-cs"/>
              </a:rPr>
              <a:t>12 </a:t>
            </a:r>
            <a:r>
              <a:rPr lang="en-US" altLang="en-US" sz="2800" dirty="0">
                <a:solidFill>
                  <a:srgbClr val="7D8083"/>
                </a:solidFill>
                <a:latin typeface="+mn-lt"/>
                <a:ea typeface="+mn-ea"/>
                <a:cs typeface="+mn-cs"/>
              </a:rPr>
              <a:t>years?</a:t>
            </a:r>
            <a:r>
              <a:rPr lang="en-US" altLang="en-US" sz="3200" dirty="0">
                <a:solidFill>
                  <a:srgbClr val="002776"/>
                </a:solidFill>
                <a:latin typeface="Trebuchet MS" panose="020B0603020202020204" pitchFamily="34" charset="0"/>
                <a:ea typeface="+mn-ea"/>
                <a:cs typeface="+mn-cs"/>
              </a:rPr>
              <a:t/>
            </a:r>
            <a:br>
              <a:rPr lang="en-US" altLang="en-US" sz="3200" dirty="0">
                <a:solidFill>
                  <a:srgbClr val="002776"/>
                </a:solidFill>
                <a:latin typeface="Trebuchet MS" panose="020B0603020202020204" pitchFamily="34" charset="0"/>
                <a:ea typeface="+mn-ea"/>
                <a:cs typeface="+mn-cs"/>
              </a:rPr>
            </a:br>
            <a:endParaRPr lang="en-US" altLang="en-US" sz="3200" dirty="0">
              <a:solidFill>
                <a:srgbClr val="002776"/>
              </a:solidFill>
              <a:latin typeface="Trebuchet MS" panose="020B0603020202020204" pitchFamily="34" charset="0"/>
              <a:ea typeface="+mn-ea"/>
              <a:cs typeface="+mn-cs"/>
            </a:endParaRPr>
          </a:p>
        </p:txBody>
      </p:sp>
    </p:spTree>
    <p:extLst>
      <p:ext uri="{BB962C8B-B14F-4D97-AF65-F5344CB8AC3E}">
        <p14:creationId xmlns:p14="http://schemas.microsoft.com/office/powerpoint/2010/main" val="3785429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78237" y="242371"/>
            <a:ext cx="2877939" cy="707886"/>
          </a:xfrm>
          <a:prstGeom prst="rect">
            <a:avLst/>
          </a:prstGeom>
        </p:spPr>
        <p:txBody>
          <a:bodyPr wrap="square">
            <a:spAutoFit/>
          </a:bodyPr>
          <a:lstStyle/>
          <a:p>
            <a:pPr algn="ctr"/>
            <a:r>
              <a:rPr lang="en-GB" sz="2000" b="1" dirty="0">
                <a:solidFill>
                  <a:srgbClr val="0088CE"/>
                </a:solidFill>
              </a:rPr>
              <a:t>How did we do it?</a:t>
            </a:r>
          </a:p>
          <a:p>
            <a:pPr algn="ctr"/>
            <a:endParaRPr lang="en-GB" sz="2000" b="1" dirty="0">
              <a:solidFill>
                <a:srgbClr val="0088CE"/>
              </a:solidFill>
            </a:endParaRPr>
          </a:p>
        </p:txBody>
      </p:sp>
      <p:sp>
        <p:nvSpPr>
          <p:cNvPr id="10" name="Rectangle 3"/>
          <p:cNvSpPr txBox="1">
            <a:spLocks noChangeArrowheads="1"/>
          </p:cNvSpPr>
          <p:nvPr/>
        </p:nvSpPr>
        <p:spPr>
          <a:xfrm>
            <a:off x="95211" y="783263"/>
            <a:ext cx="9073008" cy="4392485"/>
          </a:xfrm>
          <a:prstGeom prst="rect">
            <a:avLst/>
          </a:prstGeom>
        </p:spPr>
        <p:txBody>
          <a:bodyPr vert="horz" lIns="68580" tIns="34290" rIns="68580" bIns="3429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800" b="1" dirty="0">
              <a:solidFill>
                <a:prstClr val="black"/>
              </a:solidFill>
              <a:latin typeface="Trebuchet MS" pitchFamily="34" charset="0"/>
            </a:endParaRPr>
          </a:p>
          <a:p>
            <a:pPr marL="0" indent="0">
              <a:spcBef>
                <a:spcPts val="0"/>
              </a:spcBef>
              <a:buClr>
                <a:schemeClr val="bg1">
                  <a:lumMod val="75000"/>
                </a:schemeClr>
              </a:buClr>
              <a:buSzPct val="150000"/>
              <a:buNone/>
            </a:pPr>
            <a:r>
              <a:rPr lang="en-GB" sz="6400" dirty="0">
                <a:solidFill>
                  <a:srgbClr val="7D8083"/>
                </a:solidFill>
              </a:rPr>
              <a:t>Strategy</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Sell the problem not the profession</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Focus on small number of top universities at the start</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Deliver ‘world-class’ graduate recruitment </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Invest in building relationships with key stakeholders</a:t>
            </a:r>
          </a:p>
          <a:p>
            <a:pPr marL="457200" lvl="1" indent="-457200">
              <a:spcBef>
                <a:spcPts val="0"/>
              </a:spcBef>
              <a:buClr>
                <a:schemeClr val="bg1">
                  <a:lumMod val="75000"/>
                </a:schemeClr>
              </a:buClr>
              <a:buSzPct val="150000"/>
              <a:buFont typeface="Arial" panose="020B0604020202020204" pitchFamily="34" charset="0"/>
              <a:buChar char="•"/>
            </a:pPr>
            <a:endParaRPr lang="en-GB" sz="6400" dirty="0">
              <a:solidFill>
                <a:srgbClr val="7D8083"/>
              </a:solidFill>
            </a:endParaRPr>
          </a:p>
          <a:p>
            <a:pPr marL="0" indent="0">
              <a:spcBef>
                <a:spcPts val="0"/>
              </a:spcBef>
              <a:buClr>
                <a:schemeClr val="bg1">
                  <a:lumMod val="75000"/>
                </a:schemeClr>
              </a:buClr>
              <a:buSzPct val="150000"/>
              <a:buNone/>
            </a:pPr>
            <a:r>
              <a:rPr lang="en-GB" sz="6400" dirty="0">
                <a:solidFill>
                  <a:srgbClr val="7D8083"/>
                </a:solidFill>
              </a:rPr>
              <a:t>Brand</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Need to be comparable and then more attractive than other top employment brands</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Highest quality marketing, materials and activity</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Position mutual benefit of the programme (do it for the kids/do it for you)</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Build profile and appeal</a:t>
            </a:r>
          </a:p>
          <a:p>
            <a:pPr marL="457200" lvl="1" indent="-457200">
              <a:spcBef>
                <a:spcPts val="0"/>
              </a:spcBef>
              <a:buClr>
                <a:schemeClr val="bg1">
                  <a:lumMod val="75000"/>
                </a:schemeClr>
              </a:buClr>
              <a:buSzPct val="150000"/>
              <a:buFont typeface="Arial" panose="020B0604020202020204" pitchFamily="34" charset="0"/>
              <a:buChar char="•"/>
            </a:pPr>
            <a:endParaRPr lang="en-GB" sz="6400" dirty="0">
              <a:solidFill>
                <a:srgbClr val="7D8083"/>
              </a:solidFill>
            </a:endParaRPr>
          </a:p>
          <a:p>
            <a:pPr marL="0" indent="0">
              <a:spcBef>
                <a:spcPts val="0"/>
              </a:spcBef>
              <a:buClr>
                <a:schemeClr val="bg1">
                  <a:lumMod val="75000"/>
                </a:schemeClr>
              </a:buClr>
              <a:buSzPct val="150000"/>
              <a:buNone/>
            </a:pPr>
            <a:r>
              <a:rPr lang="en-GB" sz="6400" dirty="0">
                <a:solidFill>
                  <a:srgbClr val="7D8083"/>
                </a:solidFill>
              </a:rPr>
              <a:t>Process</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Human recruitment, investing in a team of experts (not superficial high </a:t>
            </a:r>
            <a:r>
              <a:rPr lang="en-GB" sz="6400" dirty="0" smtClean="0">
                <a:solidFill>
                  <a:srgbClr val="7D8083"/>
                </a:solidFill>
              </a:rPr>
              <a:t>visibility events</a:t>
            </a:r>
            <a:r>
              <a:rPr lang="en-GB" sz="6400" dirty="0">
                <a:solidFill>
                  <a:srgbClr val="7D8083"/>
                </a:solidFill>
              </a:rPr>
              <a:t>)</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Effective &amp; efficient attraction &amp; selection</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Early ID &amp; Undergraduate Programmes (Brand managers, Insight &amp; Societies)</a:t>
            </a:r>
          </a:p>
          <a:p>
            <a:pPr marL="457200" lvl="1" indent="-457200">
              <a:spcBef>
                <a:spcPts val="0"/>
              </a:spcBef>
              <a:buClr>
                <a:schemeClr val="bg1">
                  <a:lumMod val="75000"/>
                </a:schemeClr>
              </a:buClr>
              <a:buSzPct val="150000"/>
              <a:buFont typeface="Arial" panose="020B0604020202020204" pitchFamily="34" charset="0"/>
              <a:buChar char="•"/>
            </a:pPr>
            <a:endParaRPr lang="en-GB" sz="6400" dirty="0">
              <a:solidFill>
                <a:srgbClr val="7D8083"/>
              </a:solidFill>
            </a:endParaRPr>
          </a:p>
          <a:p>
            <a:pPr marL="0" indent="0">
              <a:spcBef>
                <a:spcPts val="0"/>
              </a:spcBef>
              <a:buClr>
                <a:schemeClr val="bg1">
                  <a:lumMod val="75000"/>
                </a:schemeClr>
              </a:buClr>
              <a:buSzPct val="150000"/>
              <a:buNone/>
            </a:pPr>
            <a:r>
              <a:rPr lang="en-GB" sz="6400" dirty="0">
                <a:solidFill>
                  <a:srgbClr val="7D8083"/>
                </a:solidFill>
              </a:rPr>
              <a:t>Research</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Know your market and competition as well, if not better than everyone else</a:t>
            </a:r>
          </a:p>
          <a:p>
            <a:pPr lvl="1">
              <a:spcBef>
                <a:spcPts val="0"/>
              </a:spcBef>
              <a:buClr>
                <a:schemeClr val="bg1">
                  <a:lumMod val="75000"/>
                </a:schemeClr>
              </a:buClr>
              <a:buSzPct val="150000"/>
              <a:buFont typeface="Arial" panose="020B0604020202020204" pitchFamily="34" charset="0"/>
              <a:buChar char="•"/>
            </a:pPr>
            <a:r>
              <a:rPr lang="en-GB" sz="6400" dirty="0">
                <a:solidFill>
                  <a:srgbClr val="7D8083"/>
                </a:solidFill>
              </a:rPr>
              <a:t>Deliver sophisticated objectives and metrics to spot issues early</a:t>
            </a:r>
          </a:p>
        </p:txBody>
      </p:sp>
    </p:spTree>
    <p:extLst>
      <p:ext uri="{BB962C8B-B14F-4D97-AF65-F5344CB8AC3E}">
        <p14:creationId xmlns:p14="http://schemas.microsoft.com/office/powerpoint/2010/main" val="65645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904" y="205979"/>
            <a:ext cx="8229600" cy="565571"/>
          </a:xfrm>
        </p:spPr>
        <p:txBody>
          <a:bodyPr>
            <a:normAutofit/>
          </a:bodyPr>
          <a:lstStyle/>
          <a:p>
            <a:pPr algn="r"/>
            <a:r>
              <a:rPr lang="en-GB" sz="2400" b="1" dirty="0" smtClean="0">
                <a:solidFill>
                  <a:srgbClr val="002663"/>
                </a:solidFill>
                <a:latin typeface="Trebuchet MS"/>
                <a:cs typeface="Trebuchet MS"/>
              </a:rPr>
              <a:t>Importance of metrics and monitoring</a:t>
            </a:r>
            <a:endParaRPr lang="en-GB" sz="2400" b="1" dirty="0">
              <a:solidFill>
                <a:srgbClr val="002663"/>
              </a:solidFill>
              <a:latin typeface="Trebuchet MS"/>
              <a:cs typeface="Trebuchet MS"/>
            </a:endParaRPr>
          </a:p>
        </p:txBody>
      </p:sp>
      <p:sp>
        <p:nvSpPr>
          <p:cNvPr id="21" name="Title 1"/>
          <p:cNvSpPr txBox="1">
            <a:spLocks/>
          </p:cNvSpPr>
          <p:nvPr/>
        </p:nvSpPr>
        <p:spPr>
          <a:xfrm>
            <a:off x="395536" y="1059582"/>
            <a:ext cx="8568952"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Wingdings" charset="2"/>
              <a:buChar char="ü"/>
            </a:pPr>
            <a:r>
              <a:rPr lang="en-GB" sz="2400" dirty="0" smtClean="0">
                <a:solidFill>
                  <a:srgbClr val="0088CE"/>
                </a:solidFill>
                <a:latin typeface="Trebuchet MS"/>
                <a:cs typeface="Trebuchet MS"/>
              </a:rPr>
              <a:t>Putting evidence at the centre of your decision-making</a:t>
            </a:r>
          </a:p>
          <a:p>
            <a:pPr marL="342900" indent="-342900" algn="l">
              <a:buFont typeface="Wingdings" charset="2"/>
              <a:buChar char="ü"/>
            </a:pPr>
            <a:r>
              <a:rPr lang="en-GB" sz="2400" dirty="0" smtClean="0">
                <a:solidFill>
                  <a:srgbClr val="0088CE"/>
                </a:solidFill>
                <a:latin typeface="Trebuchet MS"/>
                <a:cs typeface="Trebuchet MS"/>
              </a:rPr>
              <a:t>Using evidence to set the right targets for the future</a:t>
            </a:r>
          </a:p>
          <a:p>
            <a:pPr marL="342900" indent="-342900" algn="l">
              <a:buFont typeface="Wingdings" charset="2"/>
              <a:buChar char="ü"/>
            </a:pPr>
            <a:r>
              <a:rPr lang="en-GB" sz="2400" dirty="0" smtClean="0">
                <a:solidFill>
                  <a:srgbClr val="0088CE"/>
                </a:solidFill>
                <a:latin typeface="Trebuchet MS"/>
                <a:cs typeface="Trebuchet MS"/>
              </a:rPr>
              <a:t>Supporting with stakeholder management</a:t>
            </a:r>
            <a:endParaRPr lang="en-GB" sz="2400" dirty="0">
              <a:solidFill>
                <a:srgbClr val="0088CE"/>
              </a:solidFill>
              <a:latin typeface="Trebuchet MS"/>
              <a:cs typeface="Trebuchet MS"/>
            </a:endParaRPr>
          </a:p>
        </p:txBody>
      </p:sp>
      <p:sp>
        <p:nvSpPr>
          <p:cNvPr id="16" name="Title 1"/>
          <p:cNvSpPr txBox="1">
            <a:spLocks/>
          </p:cNvSpPr>
          <p:nvPr/>
        </p:nvSpPr>
        <p:spPr>
          <a:xfrm>
            <a:off x="395535" y="3219822"/>
            <a:ext cx="8753107" cy="144016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Wingdings" charset="2"/>
              <a:buChar char="ü"/>
            </a:pPr>
            <a:r>
              <a:rPr lang="en-GB" sz="2400" dirty="0" smtClean="0">
                <a:solidFill>
                  <a:srgbClr val="0088CE"/>
                </a:solidFill>
                <a:latin typeface="Trebuchet MS"/>
                <a:cs typeface="Trebuchet MS"/>
              </a:rPr>
              <a:t>Ensure that you are seeing the </a:t>
            </a:r>
            <a:r>
              <a:rPr lang="en-GB" sz="2400" b="1" u="sng" dirty="0" smtClean="0">
                <a:solidFill>
                  <a:srgbClr val="0088CE"/>
                </a:solidFill>
                <a:latin typeface="Trebuchet MS"/>
                <a:cs typeface="Trebuchet MS"/>
              </a:rPr>
              <a:t>big trends </a:t>
            </a:r>
            <a:r>
              <a:rPr lang="en-GB" sz="2400" dirty="0" smtClean="0">
                <a:solidFill>
                  <a:srgbClr val="0088CE"/>
                </a:solidFill>
                <a:latin typeface="Trebuchet MS"/>
                <a:cs typeface="Trebuchet MS"/>
              </a:rPr>
              <a:t>through the small ones</a:t>
            </a:r>
          </a:p>
          <a:p>
            <a:pPr marL="342900" indent="-342900" algn="l">
              <a:buFont typeface="Wingdings" charset="2"/>
              <a:buChar char="ü"/>
            </a:pPr>
            <a:r>
              <a:rPr lang="en-GB" sz="2400" dirty="0" smtClean="0">
                <a:solidFill>
                  <a:srgbClr val="0088CE"/>
                </a:solidFill>
                <a:latin typeface="Trebuchet MS"/>
                <a:cs typeface="Trebuchet MS"/>
              </a:rPr>
              <a:t>Use intelligence to </a:t>
            </a:r>
            <a:r>
              <a:rPr lang="en-GB" sz="2400" dirty="0">
                <a:solidFill>
                  <a:srgbClr val="0088CE"/>
                </a:solidFill>
                <a:latin typeface="Trebuchet MS"/>
                <a:cs typeface="Trebuchet MS"/>
              </a:rPr>
              <a:t>g</a:t>
            </a:r>
            <a:r>
              <a:rPr lang="en-GB" sz="2400" dirty="0" smtClean="0">
                <a:solidFill>
                  <a:srgbClr val="0088CE"/>
                </a:solidFill>
                <a:latin typeface="Trebuchet MS"/>
                <a:cs typeface="Trebuchet MS"/>
              </a:rPr>
              <a:t>ain an advantage over your competitors</a:t>
            </a:r>
          </a:p>
          <a:p>
            <a:pPr marL="342900" indent="-342900" algn="l">
              <a:buFont typeface="Wingdings" charset="2"/>
              <a:buChar char="ü"/>
            </a:pPr>
            <a:r>
              <a:rPr lang="en-GB" sz="2400" dirty="0" smtClean="0">
                <a:solidFill>
                  <a:srgbClr val="0088CE"/>
                </a:solidFill>
                <a:latin typeface="Trebuchet MS"/>
                <a:cs typeface="Trebuchet MS"/>
              </a:rPr>
              <a:t>Empower your front-line recruiters</a:t>
            </a:r>
            <a:endParaRPr lang="en-GB" sz="2400" dirty="0">
              <a:solidFill>
                <a:srgbClr val="0088CE"/>
              </a:solidFill>
              <a:latin typeface="Trebuchet MS"/>
              <a:cs typeface="Trebuchet MS"/>
            </a:endParaRPr>
          </a:p>
        </p:txBody>
      </p:sp>
      <p:sp>
        <p:nvSpPr>
          <p:cNvPr id="3" name="TextBox 2"/>
          <p:cNvSpPr txBox="1"/>
          <p:nvPr/>
        </p:nvSpPr>
        <p:spPr>
          <a:xfrm>
            <a:off x="4283968" y="2010202"/>
            <a:ext cx="797815" cy="1569660"/>
          </a:xfrm>
          <a:prstGeom prst="rect">
            <a:avLst/>
          </a:prstGeom>
          <a:noFill/>
        </p:spPr>
        <p:txBody>
          <a:bodyPr wrap="none" rtlCol="0">
            <a:spAutoFit/>
          </a:bodyPr>
          <a:lstStyle/>
          <a:p>
            <a:r>
              <a:rPr lang="en-US" sz="9600" dirty="0" smtClean="0">
                <a:solidFill>
                  <a:srgbClr val="002663"/>
                </a:solidFill>
              </a:rPr>
              <a:t>+</a:t>
            </a:r>
            <a:endParaRPr lang="en-US" sz="9600" dirty="0">
              <a:solidFill>
                <a:srgbClr val="002663"/>
              </a:solidFill>
            </a:endParaRPr>
          </a:p>
        </p:txBody>
      </p:sp>
    </p:spTree>
    <p:extLst>
      <p:ext uri="{BB962C8B-B14F-4D97-AF65-F5344CB8AC3E}">
        <p14:creationId xmlns:p14="http://schemas.microsoft.com/office/powerpoint/2010/main" val="3667148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691680" y="843558"/>
          <a:ext cx="4248472"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5940152" y="871179"/>
            <a:ext cx="1570084" cy="997782"/>
          </a:xfrm>
          <a:prstGeom prst="rect">
            <a:avLst/>
          </a:prstGeom>
          <a:ln w="28575" cmpd="sng">
            <a:solidFill>
              <a:srgbClr val="002663"/>
            </a:solidFill>
          </a:ln>
          <a:effectLst/>
        </p:spPr>
      </p:pic>
      <p:pic>
        <p:nvPicPr>
          <p:cNvPr id="4" name="Picture 3"/>
          <p:cNvPicPr>
            <a:picLocks noChangeAspect="1"/>
          </p:cNvPicPr>
          <p:nvPr/>
        </p:nvPicPr>
        <p:blipFill>
          <a:blip r:embed="rId8"/>
          <a:stretch>
            <a:fillRect/>
          </a:stretch>
        </p:blipFill>
        <p:spPr>
          <a:xfrm rot="5400000">
            <a:off x="6215518" y="2175199"/>
            <a:ext cx="1002839" cy="1584176"/>
          </a:xfrm>
          <a:prstGeom prst="rect">
            <a:avLst/>
          </a:prstGeom>
          <a:ln w="28575" cmpd="sng">
            <a:solidFill>
              <a:srgbClr val="002663"/>
            </a:solidFill>
          </a:ln>
        </p:spPr>
      </p:pic>
      <p:pic>
        <p:nvPicPr>
          <p:cNvPr id="10" name="Picture 9"/>
          <p:cNvPicPr>
            <a:picLocks noChangeAspect="1"/>
          </p:cNvPicPr>
          <p:nvPr/>
        </p:nvPicPr>
        <p:blipFill rotWithShape="1">
          <a:blip r:embed="rId9"/>
          <a:srcRect l="29379" t="20665" r="39017" b="26448"/>
          <a:stretch/>
        </p:blipFill>
        <p:spPr>
          <a:xfrm>
            <a:off x="5925416" y="4068023"/>
            <a:ext cx="1585226" cy="996266"/>
          </a:xfrm>
          <a:prstGeom prst="rect">
            <a:avLst/>
          </a:prstGeom>
          <a:ln w="28575" cmpd="sng">
            <a:solidFill>
              <a:srgbClr val="002663"/>
            </a:solidFill>
          </a:ln>
        </p:spPr>
      </p:pic>
      <p:sp>
        <p:nvSpPr>
          <p:cNvPr id="11" name="Title 1"/>
          <p:cNvSpPr txBox="1">
            <a:spLocks/>
          </p:cNvSpPr>
          <p:nvPr/>
        </p:nvSpPr>
        <p:spPr>
          <a:xfrm>
            <a:off x="878904" y="205979"/>
            <a:ext cx="8229600" cy="5655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400" b="1" smtClean="0">
                <a:solidFill>
                  <a:srgbClr val="002663"/>
                </a:solidFill>
                <a:latin typeface="Trebuchet MS"/>
                <a:cs typeface="Trebuchet MS"/>
              </a:rPr>
              <a:t>Setting up for intelligent recruitment…</a:t>
            </a:r>
            <a:endParaRPr lang="en-GB" sz="2400" b="1" dirty="0">
              <a:solidFill>
                <a:srgbClr val="002663"/>
              </a:solidFill>
            </a:endParaRPr>
          </a:p>
        </p:txBody>
      </p:sp>
    </p:spTree>
    <p:extLst>
      <p:ext uri="{BB962C8B-B14F-4D97-AF65-F5344CB8AC3E}">
        <p14:creationId xmlns:p14="http://schemas.microsoft.com/office/powerpoint/2010/main" val="15727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904" y="205979"/>
            <a:ext cx="8229600" cy="565571"/>
          </a:xfrm>
        </p:spPr>
        <p:txBody>
          <a:bodyPr>
            <a:normAutofit/>
          </a:bodyPr>
          <a:lstStyle/>
          <a:p>
            <a:pPr algn="r"/>
            <a:r>
              <a:rPr lang="en-GB" sz="2400" b="1" dirty="0" smtClean="0">
                <a:solidFill>
                  <a:srgbClr val="002663"/>
                </a:solidFill>
                <a:latin typeface="Trebuchet MS"/>
                <a:cs typeface="Trebuchet MS"/>
              </a:rPr>
              <a:t>Delivering ‘intelligent’ recruitment…</a:t>
            </a:r>
            <a:endParaRPr lang="en-GB" sz="2400" b="1" dirty="0">
              <a:solidFill>
                <a:srgbClr val="002663"/>
              </a:solidFill>
              <a:latin typeface="Trebuchet MS"/>
              <a:cs typeface="Trebuchet MS"/>
            </a:endParaRPr>
          </a:p>
        </p:txBody>
      </p:sp>
      <p:grpSp>
        <p:nvGrpSpPr>
          <p:cNvPr id="5" name="Group 4"/>
          <p:cNvGrpSpPr/>
          <p:nvPr/>
        </p:nvGrpSpPr>
        <p:grpSpPr>
          <a:xfrm>
            <a:off x="4253826" y="339502"/>
            <a:ext cx="4494638" cy="1440160"/>
            <a:chOff x="4253826" y="1707654"/>
            <a:chExt cx="4494638" cy="1440160"/>
          </a:xfrm>
        </p:grpSpPr>
        <p:sp>
          <p:nvSpPr>
            <p:cNvPr id="3" name="TextBox 2"/>
            <p:cNvSpPr txBox="1"/>
            <p:nvPr/>
          </p:nvSpPr>
          <p:spPr>
            <a:xfrm>
              <a:off x="4253826" y="1707654"/>
              <a:ext cx="606206" cy="1107996"/>
            </a:xfrm>
            <a:prstGeom prst="rect">
              <a:avLst/>
            </a:prstGeom>
            <a:noFill/>
          </p:spPr>
          <p:txBody>
            <a:bodyPr wrap="none" rtlCol="0">
              <a:spAutoFit/>
            </a:bodyPr>
            <a:lstStyle/>
            <a:p>
              <a:r>
                <a:rPr lang="en-US" sz="6600" dirty="0" smtClean="0">
                  <a:solidFill>
                    <a:srgbClr val="002663"/>
                  </a:solidFill>
                </a:rPr>
                <a:t>+</a:t>
              </a:r>
              <a:endParaRPr lang="en-US" sz="6600" dirty="0">
                <a:solidFill>
                  <a:srgbClr val="002663"/>
                </a:solidFill>
              </a:endParaRPr>
            </a:p>
          </p:txBody>
        </p:sp>
        <p:sp>
          <p:nvSpPr>
            <p:cNvPr id="6" name="Title 1"/>
            <p:cNvSpPr txBox="1">
              <a:spLocks/>
            </p:cNvSpPr>
            <p:nvPr/>
          </p:nvSpPr>
          <p:spPr>
            <a:xfrm>
              <a:off x="5220072" y="1707654"/>
              <a:ext cx="3528392"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400" dirty="0" smtClean="0">
                  <a:solidFill>
                    <a:srgbClr val="0088CE"/>
                  </a:solidFill>
                  <a:latin typeface="Trebuchet MS"/>
                  <a:cs typeface="Trebuchet MS"/>
                </a:rPr>
                <a:t>Systems and processes within the team will support decision-making</a:t>
              </a:r>
              <a:endParaRPr lang="en-GB" sz="1400" dirty="0">
                <a:solidFill>
                  <a:srgbClr val="0088CE"/>
                </a:solidFill>
                <a:latin typeface="Trebuchet MS"/>
                <a:cs typeface="Trebuchet MS"/>
              </a:endParaRPr>
            </a:p>
          </p:txBody>
        </p:sp>
      </p:grpSp>
      <p:sp>
        <p:nvSpPr>
          <p:cNvPr id="7" name="Rectangle 6"/>
          <p:cNvSpPr/>
          <p:nvPr/>
        </p:nvSpPr>
        <p:spPr>
          <a:xfrm>
            <a:off x="323528" y="771550"/>
            <a:ext cx="3568280" cy="617453"/>
          </a:xfrm>
          <a:prstGeom prst="rect">
            <a:avLst/>
          </a:prstGeom>
          <a:solidFill>
            <a:srgbClr val="002663"/>
          </a:solidFill>
          <a:ln w="28575" cmpd="sng">
            <a:no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txBox="1">
            <a:spLocks/>
          </p:cNvSpPr>
          <p:nvPr/>
        </p:nvSpPr>
        <p:spPr>
          <a:xfrm>
            <a:off x="251520" y="1347614"/>
            <a:ext cx="3888432" cy="5040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dirty="0" smtClean="0">
                <a:solidFill>
                  <a:srgbClr val="002663"/>
                </a:solidFill>
                <a:latin typeface="Trebuchet MS"/>
                <a:cs typeface="Trebuchet MS"/>
              </a:rPr>
              <a:t>Individual Recruiters</a:t>
            </a:r>
            <a:endParaRPr lang="en-GB" sz="2400" b="1" dirty="0">
              <a:solidFill>
                <a:srgbClr val="002663"/>
              </a:solidFill>
              <a:latin typeface="Trebuchet MS"/>
              <a:cs typeface="Trebuchet MS"/>
            </a:endParaRPr>
          </a:p>
        </p:txBody>
      </p:sp>
      <p:sp>
        <p:nvSpPr>
          <p:cNvPr id="13" name="Title 1"/>
          <p:cNvSpPr txBox="1">
            <a:spLocks/>
          </p:cNvSpPr>
          <p:nvPr/>
        </p:nvSpPr>
        <p:spPr>
          <a:xfrm>
            <a:off x="323528" y="339502"/>
            <a:ext cx="3528392"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400" dirty="0">
                <a:solidFill>
                  <a:srgbClr val="FFFFFF"/>
                </a:solidFill>
                <a:latin typeface="Trebuchet MS"/>
                <a:cs typeface="Trebuchet MS"/>
              </a:rPr>
              <a:t>D</a:t>
            </a:r>
            <a:r>
              <a:rPr lang="en-GB" sz="1400" dirty="0" smtClean="0">
                <a:solidFill>
                  <a:srgbClr val="FFFFFF"/>
                </a:solidFill>
                <a:latin typeface="Trebuchet MS"/>
                <a:cs typeface="Trebuchet MS"/>
              </a:rPr>
              <a:t>ata is readily available through reports at </a:t>
            </a:r>
            <a:r>
              <a:rPr lang="en-GB" sz="1400" b="1" dirty="0" smtClean="0">
                <a:solidFill>
                  <a:srgbClr val="FFFFFF"/>
                </a:solidFill>
                <a:latin typeface="Trebuchet MS"/>
                <a:cs typeface="Trebuchet MS"/>
              </a:rPr>
              <a:t>all levels </a:t>
            </a:r>
            <a:r>
              <a:rPr lang="en-GB" sz="1400" dirty="0" smtClean="0">
                <a:solidFill>
                  <a:srgbClr val="FFFFFF"/>
                </a:solidFill>
                <a:latin typeface="Trebuchet MS"/>
                <a:cs typeface="Trebuchet MS"/>
              </a:rPr>
              <a:t>of the team</a:t>
            </a:r>
            <a:endParaRPr lang="en-GB" sz="1400" dirty="0">
              <a:solidFill>
                <a:srgbClr val="FFFFFF"/>
              </a:solidFill>
              <a:latin typeface="Trebuchet MS"/>
              <a:cs typeface="Trebuchet MS"/>
            </a:endParaRPr>
          </a:p>
        </p:txBody>
      </p:sp>
      <p:pic>
        <p:nvPicPr>
          <p:cNvPr id="10" name="Picture 9" descr="Screen Shot 2015-06-17 at 11.58.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851670"/>
            <a:ext cx="2592288" cy="3161847"/>
          </a:xfrm>
          <a:prstGeom prst="rect">
            <a:avLst/>
          </a:prstGeom>
        </p:spPr>
      </p:pic>
      <p:pic>
        <p:nvPicPr>
          <p:cNvPr id="4" name="Picture 3" descr="Screen Shot 2015-06-17 at 12.00.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1851670"/>
            <a:ext cx="1944216" cy="2189718"/>
          </a:xfrm>
          <a:prstGeom prst="rect">
            <a:avLst/>
          </a:prstGeom>
        </p:spPr>
      </p:pic>
      <p:pic>
        <p:nvPicPr>
          <p:cNvPr id="9" name="Picture 8" descr="Screen Shot 2015-06-17 at 12.00.3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1851670"/>
            <a:ext cx="1944215" cy="2195726"/>
          </a:xfrm>
          <a:prstGeom prst="rect">
            <a:avLst/>
          </a:prstGeom>
        </p:spPr>
      </p:pic>
      <p:sp>
        <p:nvSpPr>
          <p:cNvPr id="14" name="Title 1"/>
          <p:cNvSpPr txBox="1">
            <a:spLocks/>
          </p:cNvSpPr>
          <p:nvPr/>
        </p:nvSpPr>
        <p:spPr>
          <a:xfrm>
            <a:off x="3275856" y="4011910"/>
            <a:ext cx="1728192" cy="5040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smtClean="0">
                <a:solidFill>
                  <a:srgbClr val="E37222"/>
                </a:solidFill>
                <a:latin typeface="Trebuchet MS"/>
                <a:cs typeface="Trebuchet MS"/>
              </a:rPr>
              <a:t>Lead stage</a:t>
            </a:r>
            <a:endParaRPr lang="en-GB" sz="2000" b="1" dirty="0">
              <a:solidFill>
                <a:srgbClr val="E37222"/>
              </a:solidFill>
              <a:latin typeface="Trebuchet MS"/>
              <a:cs typeface="Trebuchet MS"/>
            </a:endParaRPr>
          </a:p>
        </p:txBody>
      </p:sp>
      <p:sp>
        <p:nvSpPr>
          <p:cNvPr id="15" name="Title 1"/>
          <p:cNvSpPr txBox="1">
            <a:spLocks/>
          </p:cNvSpPr>
          <p:nvPr/>
        </p:nvSpPr>
        <p:spPr>
          <a:xfrm>
            <a:off x="5364088" y="4011910"/>
            <a:ext cx="1728192" cy="5040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smtClean="0">
                <a:solidFill>
                  <a:srgbClr val="00A599"/>
                </a:solidFill>
                <a:latin typeface="Trebuchet MS"/>
                <a:cs typeface="Trebuchet MS"/>
              </a:rPr>
              <a:t>Applicants</a:t>
            </a:r>
            <a:endParaRPr lang="en-GB" sz="2000" b="1" dirty="0">
              <a:solidFill>
                <a:srgbClr val="00A599"/>
              </a:solidFill>
              <a:latin typeface="Trebuchet MS"/>
              <a:cs typeface="Trebuchet MS"/>
            </a:endParaRPr>
          </a:p>
        </p:txBody>
      </p:sp>
      <p:pic>
        <p:nvPicPr>
          <p:cNvPr id="16" name="Picture 15" descr="Screen Shot 2015-06-17 at 12.01.2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4024" y="1851671"/>
            <a:ext cx="1944716" cy="2190781"/>
          </a:xfrm>
          <a:prstGeom prst="rect">
            <a:avLst/>
          </a:prstGeom>
        </p:spPr>
      </p:pic>
      <p:sp>
        <p:nvSpPr>
          <p:cNvPr id="17" name="Title 1"/>
          <p:cNvSpPr txBox="1">
            <a:spLocks/>
          </p:cNvSpPr>
          <p:nvPr/>
        </p:nvSpPr>
        <p:spPr>
          <a:xfrm>
            <a:off x="7596336" y="4011910"/>
            <a:ext cx="1728192" cy="5040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smtClean="0">
                <a:solidFill>
                  <a:srgbClr val="DA39AF"/>
                </a:solidFill>
                <a:latin typeface="Trebuchet MS"/>
                <a:cs typeface="Trebuchet MS"/>
              </a:rPr>
              <a:t>Offers</a:t>
            </a:r>
            <a:endParaRPr lang="en-GB" sz="2000" b="1" dirty="0">
              <a:solidFill>
                <a:srgbClr val="DA39AF"/>
              </a:solidFill>
              <a:latin typeface="Trebuchet MS"/>
              <a:cs typeface="Trebuchet MS"/>
            </a:endParaRPr>
          </a:p>
        </p:txBody>
      </p:sp>
    </p:spTree>
    <p:extLst>
      <p:ext uri="{BB962C8B-B14F-4D97-AF65-F5344CB8AC3E}">
        <p14:creationId xmlns:p14="http://schemas.microsoft.com/office/powerpoint/2010/main" val="3530006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904" y="205979"/>
            <a:ext cx="8229600" cy="565571"/>
          </a:xfrm>
        </p:spPr>
        <p:txBody>
          <a:bodyPr>
            <a:normAutofit/>
          </a:bodyPr>
          <a:lstStyle/>
          <a:p>
            <a:pPr algn="r"/>
            <a:r>
              <a:rPr lang="en-GB" sz="2400" b="1" dirty="0" smtClean="0">
                <a:solidFill>
                  <a:srgbClr val="002663"/>
                </a:solidFill>
                <a:latin typeface="Trebuchet MS"/>
                <a:cs typeface="Trebuchet MS"/>
              </a:rPr>
              <a:t>Delivering ‘intelligent’ recruitment…</a:t>
            </a:r>
            <a:endParaRPr lang="en-GB" sz="2400" b="1" dirty="0">
              <a:solidFill>
                <a:srgbClr val="002663"/>
              </a:solidFill>
              <a:latin typeface="Trebuchet MS"/>
              <a:cs typeface="Trebuchet MS"/>
            </a:endParaRPr>
          </a:p>
        </p:txBody>
      </p:sp>
      <p:grpSp>
        <p:nvGrpSpPr>
          <p:cNvPr id="5" name="Group 4"/>
          <p:cNvGrpSpPr/>
          <p:nvPr/>
        </p:nvGrpSpPr>
        <p:grpSpPr>
          <a:xfrm>
            <a:off x="4253826" y="339502"/>
            <a:ext cx="4494638" cy="1440160"/>
            <a:chOff x="4253826" y="1707654"/>
            <a:chExt cx="4494638" cy="1440160"/>
          </a:xfrm>
        </p:grpSpPr>
        <p:sp>
          <p:nvSpPr>
            <p:cNvPr id="3" name="TextBox 2"/>
            <p:cNvSpPr txBox="1"/>
            <p:nvPr/>
          </p:nvSpPr>
          <p:spPr>
            <a:xfrm>
              <a:off x="4253826" y="1707654"/>
              <a:ext cx="606206" cy="1107996"/>
            </a:xfrm>
            <a:prstGeom prst="rect">
              <a:avLst/>
            </a:prstGeom>
            <a:noFill/>
          </p:spPr>
          <p:txBody>
            <a:bodyPr wrap="none" rtlCol="0">
              <a:spAutoFit/>
            </a:bodyPr>
            <a:lstStyle/>
            <a:p>
              <a:r>
                <a:rPr lang="en-US" sz="6600" dirty="0" smtClean="0">
                  <a:solidFill>
                    <a:srgbClr val="002663"/>
                  </a:solidFill>
                </a:rPr>
                <a:t>+</a:t>
              </a:r>
              <a:endParaRPr lang="en-US" sz="6600" dirty="0">
                <a:solidFill>
                  <a:srgbClr val="002663"/>
                </a:solidFill>
              </a:endParaRPr>
            </a:p>
          </p:txBody>
        </p:sp>
        <p:sp>
          <p:nvSpPr>
            <p:cNvPr id="6" name="Title 1"/>
            <p:cNvSpPr txBox="1">
              <a:spLocks/>
            </p:cNvSpPr>
            <p:nvPr/>
          </p:nvSpPr>
          <p:spPr>
            <a:xfrm>
              <a:off x="5220072" y="1707654"/>
              <a:ext cx="3528392"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400" dirty="0" smtClean="0">
                  <a:solidFill>
                    <a:srgbClr val="0088CE"/>
                  </a:solidFill>
                  <a:latin typeface="Trebuchet MS"/>
                  <a:cs typeface="Trebuchet MS"/>
                </a:rPr>
                <a:t>Systems and processes within the team will support decision-making</a:t>
              </a:r>
              <a:endParaRPr lang="en-GB" sz="1400" dirty="0">
                <a:solidFill>
                  <a:srgbClr val="0088CE"/>
                </a:solidFill>
                <a:latin typeface="Trebuchet MS"/>
                <a:cs typeface="Trebuchet MS"/>
              </a:endParaRPr>
            </a:p>
          </p:txBody>
        </p:sp>
      </p:grpSp>
      <p:sp>
        <p:nvSpPr>
          <p:cNvPr id="7" name="Rectangle 6"/>
          <p:cNvSpPr/>
          <p:nvPr/>
        </p:nvSpPr>
        <p:spPr>
          <a:xfrm>
            <a:off x="323528" y="771550"/>
            <a:ext cx="3568280" cy="617453"/>
          </a:xfrm>
          <a:prstGeom prst="rect">
            <a:avLst/>
          </a:prstGeom>
          <a:solidFill>
            <a:srgbClr val="002663"/>
          </a:solidFill>
          <a:ln w="28575" cmpd="sng">
            <a:no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txBox="1">
            <a:spLocks/>
          </p:cNvSpPr>
          <p:nvPr/>
        </p:nvSpPr>
        <p:spPr>
          <a:xfrm>
            <a:off x="251520" y="1347614"/>
            <a:ext cx="3888432" cy="5040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dirty="0" smtClean="0">
                <a:solidFill>
                  <a:srgbClr val="002663"/>
                </a:solidFill>
                <a:latin typeface="Trebuchet MS"/>
                <a:cs typeface="Trebuchet MS"/>
              </a:rPr>
              <a:t>Individual Recruiters</a:t>
            </a:r>
            <a:endParaRPr lang="en-GB" sz="2400" b="1" dirty="0">
              <a:solidFill>
                <a:srgbClr val="002663"/>
              </a:solidFill>
              <a:latin typeface="Trebuchet MS"/>
              <a:cs typeface="Trebuchet MS"/>
            </a:endParaRPr>
          </a:p>
        </p:txBody>
      </p:sp>
      <p:sp>
        <p:nvSpPr>
          <p:cNvPr id="13" name="Title 1"/>
          <p:cNvSpPr txBox="1">
            <a:spLocks/>
          </p:cNvSpPr>
          <p:nvPr/>
        </p:nvSpPr>
        <p:spPr>
          <a:xfrm>
            <a:off x="323528" y="339502"/>
            <a:ext cx="3528392"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400" dirty="0">
                <a:solidFill>
                  <a:srgbClr val="FFFFFF"/>
                </a:solidFill>
                <a:latin typeface="Trebuchet MS"/>
                <a:cs typeface="Trebuchet MS"/>
              </a:rPr>
              <a:t>D</a:t>
            </a:r>
            <a:r>
              <a:rPr lang="en-GB" sz="1400" dirty="0" smtClean="0">
                <a:solidFill>
                  <a:srgbClr val="FFFFFF"/>
                </a:solidFill>
                <a:latin typeface="Trebuchet MS"/>
                <a:cs typeface="Trebuchet MS"/>
              </a:rPr>
              <a:t>ata is readily available through reports at </a:t>
            </a:r>
            <a:r>
              <a:rPr lang="en-GB" sz="1400" b="1" dirty="0" smtClean="0">
                <a:solidFill>
                  <a:srgbClr val="FFFFFF"/>
                </a:solidFill>
                <a:latin typeface="Trebuchet MS"/>
                <a:cs typeface="Trebuchet MS"/>
              </a:rPr>
              <a:t>all levels </a:t>
            </a:r>
            <a:r>
              <a:rPr lang="en-GB" sz="1400" dirty="0" smtClean="0">
                <a:solidFill>
                  <a:srgbClr val="FFFFFF"/>
                </a:solidFill>
                <a:latin typeface="Trebuchet MS"/>
                <a:cs typeface="Trebuchet MS"/>
              </a:rPr>
              <a:t>of the team</a:t>
            </a:r>
            <a:endParaRPr lang="en-GB" sz="1400" dirty="0">
              <a:solidFill>
                <a:srgbClr val="FFFFFF"/>
              </a:solidFill>
              <a:latin typeface="Trebuchet MS"/>
              <a:cs typeface="Trebuchet MS"/>
            </a:endParaRPr>
          </a:p>
        </p:txBody>
      </p:sp>
      <p:pic>
        <p:nvPicPr>
          <p:cNvPr id="9" name="Picture 8" descr="Screen Shot 2015-06-17 at 12.00.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800" y="1347614"/>
            <a:ext cx="3320616" cy="3750183"/>
          </a:xfrm>
          <a:prstGeom prst="rect">
            <a:avLst/>
          </a:prstGeom>
        </p:spPr>
      </p:pic>
      <p:sp>
        <p:nvSpPr>
          <p:cNvPr id="20" name="Title 1"/>
          <p:cNvSpPr txBox="1">
            <a:spLocks/>
          </p:cNvSpPr>
          <p:nvPr/>
        </p:nvSpPr>
        <p:spPr>
          <a:xfrm>
            <a:off x="1043608" y="1779662"/>
            <a:ext cx="3096344"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en-GB" sz="1200" b="1" dirty="0">
                <a:solidFill>
                  <a:srgbClr val="0088CE"/>
                </a:solidFill>
                <a:latin typeface="Trebuchet MS"/>
                <a:cs typeface="Trebuchet MS"/>
              </a:rPr>
              <a:t>C</a:t>
            </a:r>
            <a:r>
              <a:rPr lang="en-GB" sz="1200" b="1" dirty="0" smtClean="0">
                <a:solidFill>
                  <a:srgbClr val="0088CE"/>
                </a:solidFill>
                <a:latin typeface="Trebuchet MS"/>
                <a:cs typeface="Trebuchet MS"/>
              </a:rPr>
              <a:t>onversion insights </a:t>
            </a:r>
            <a:r>
              <a:rPr lang="en-GB" sz="1200" dirty="0" smtClean="0">
                <a:solidFill>
                  <a:srgbClr val="0088CE"/>
                </a:solidFill>
                <a:latin typeface="Trebuchet MS"/>
                <a:cs typeface="Trebuchet MS"/>
              </a:rPr>
              <a:t>– in this example, number of submitted applicants out of opened application forms</a:t>
            </a:r>
          </a:p>
        </p:txBody>
      </p:sp>
      <p:cxnSp>
        <p:nvCxnSpPr>
          <p:cNvPr id="12" name="Straight Arrow Connector 11"/>
          <p:cNvCxnSpPr/>
          <p:nvPr/>
        </p:nvCxnSpPr>
        <p:spPr>
          <a:xfrm>
            <a:off x="4211960" y="2211710"/>
            <a:ext cx="936104" cy="0"/>
          </a:xfrm>
          <a:prstGeom prst="straightConnector1">
            <a:avLst/>
          </a:prstGeom>
          <a:ln w="38100" cmpd="sng">
            <a:solidFill>
              <a:srgbClr val="DA39A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211960" y="3003798"/>
            <a:ext cx="2736304" cy="0"/>
          </a:xfrm>
          <a:prstGeom prst="straightConnector1">
            <a:avLst/>
          </a:prstGeom>
          <a:ln w="38100" cmpd="sng">
            <a:solidFill>
              <a:srgbClr val="DA39AF"/>
            </a:solidFill>
            <a:tailEnd type="arrow"/>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1043608" y="2643758"/>
            <a:ext cx="3096344"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en-GB" sz="1200" b="1" dirty="0" smtClean="0">
                <a:solidFill>
                  <a:srgbClr val="0088CE"/>
                </a:solidFill>
                <a:latin typeface="Trebuchet MS"/>
                <a:cs typeface="Trebuchet MS"/>
              </a:rPr>
              <a:t>Drill down – </a:t>
            </a:r>
            <a:r>
              <a:rPr lang="en-GB" sz="1200" dirty="0" smtClean="0">
                <a:solidFill>
                  <a:srgbClr val="0088CE"/>
                </a:solidFill>
                <a:latin typeface="Trebuchet MS"/>
                <a:cs typeface="Trebuchet MS"/>
              </a:rPr>
              <a:t>how many STEM applicants are available, and how many can start the Programme this year?</a:t>
            </a:r>
            <a:endParaRPr lang="en-GB" sz="1200" b="1" dirty="0" smtClean="0">
              <a:solidFill>
                <a:srgbClr val="0088CE"/>
              </a:solidFill>
              <a:latin typeface="Trebuchet MS"/>
              <a:cs typeface="Trebuchet MS"/>
            </a:endParaRPr>
          </a:p>
        </p:txBody>
      </p:sp>
      <p:sp>
        <p:nvSpPr>
          <p:cNvPr id="26" name="Title 1"/>
          <p:cNvSpPr txBox="1">
            <a:spLocks/>
          </p:cNvSpPr>
          <p:nvPr/>
        </p:nvSpPr>
        <p:spPr>
          <a:xfrm>
            <a:off x="1043608" y="3651870"/>
            <a:ext cx="309634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en-GB" sz="1200" b="1" dirty="0" smtClean="0">
                <a:solidFill>
                  <a:srgbClr val="0088CE"/>
                </a:solidFill>
                <a:latin typeface="Trebuchet MS"/>
                <a:cs typeface="Trebuchet MS"/>
              </a:rPr>
              <a:t>Target data – </a:t>
            </a:r>
            <a:r>
              <a:rPr lang="en-GB" sz="1200" dirty="0" smtClean="0">
                <a:solidFill>
                  <a:srgbClr val="0088CE"/>
                </a:solidFill>
                <a:latin typeface="Trebuchet MS"/>
                <a:cs typeface="Trebuchet MS"/>
              </a:rPr>
              <a:t>current performance versus target performance</a:t>
            </a:r>
            <a:endParaRPr lang="en-GB" sz="1200" b="1" dirty="0" smtClean="0">
              <a:solidFill>
                <a:srgbClr val="0088CE"/>
              </a:solidFill>
              <a:latin typeface="Trebuchet MS"/>
              <a:cs typeface="Trebuchet MS"/>
            </a:endParaRPr>
          </a:p>
        </p:txBody>
      </p:sp>
      <p:cxnSp>
        <p:nvCxnSpPr>
          <p:cNvPr id="27" name="Straight Arrow Connector 26"/>
          <p:cNvCxnSpPr/>
          <p:nvPr/>
        </p:nvCxnSpPr>
        <p:spPr>
          <a:xfrm>
            <a:off x="4211960" y="3867894"/>
            <a:ext cx="3600400" cy="0"/>
          </a:xfrm>
          <a:prstGeom prst="straightConnector1">
            <a:avLst/>
          </a:prstGeom>
          <a:ln w="38100" cmpd="sng">
            <a:solidFill>
              <a:srgbClr val="DA39AF"/>
            </a:solidFill>
            <a:tailEnd type="arrow"/>
          </a:ln>
        </p:spPr>
        <p:style>
          <a:lnRef idx="2">
            <a:schemeClr val="accent1"/>
          </a:lnRef>
          <a:fillRef idx="0">
            <a:schemeClr val="accent1"/>
          </a:fillRef>
          <a:effectRef idx="1">
            <a:schemeClr val="accent1"/>
          </a:effectRef>
          <a:fontRef idx="minor">
            <a:schemeClr val="tx1"/>
          </a:fontRef>
        </p:style>
      </p:cxnSp>
      <p:sp>
        <p:nvSpPr>
          <p:cNvPr id="29" name="Title 1"/>
          <p:cNvSpPr txBox="1">
            <a:spLocks/>
          </p:cNvSpPr>
          <p:nvPr/>
        </p:nvSpPr>
        <p:spPr>
          <a:xfrm>
            <a:off x="1043608" y="4371950"/>
            <a:ext cx="309634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en-GB" sz="1200" b="1" dirty="0" smtClean="0">
                <a:solidFill>
                  <a:srgbClr val="0088CE"/>
                </a:solidFill>
                <a:latin typeface="Trebuchet MS"/>
                <a:cs typeface="Trebuchet MS"/>
              </a:rPr>
              <a:t>Trend data – </a:t>
            </a:r>
            <a:r>
              <a:rPr lang="en-GB" sz="1200" dirty="0" smtClean="0">
                <a:solidFill>
                  <a:srgbClr val="0088CE"/>
                </a:solidFill>
                <a:latin typeface="Trebuchet MS"/>
                <a:cs typeface="Trebuchet MS"/>
              </a:rPr>
              <a:t>what is the performance story over time?</a:t>
            </a:r>
            <a:endParaRPr lang="en-GB" sz="1200" b="1" dirty="0" smtClean="0">
              <a:solidFill>
                <a:srgbClr val="0088CE"/>
              </a:solidFill>
              <a:latin typeface="Trebuchet MS"/>
              <a:cs typeface="Trebuchet MS"/>
            </a:endParaRPr>
          </a:p>
        </p:txBody>
      </p:sp>
      <p:cxnSp>
        <p:nvCxnSpPr>
          <p:cNvPr id="30" name="Straight Arrow Connector 29"/>
          <p:cNvCxnSpPr/>
          <p:nvPr/>
        </p:nvCxnSpPr>
        <p:spPr>
          <a:xfrm>
            <a:off x="4211960" y="4731990"/>
            <a:ext cx="1656184" cy="0"/>
          </a:xfrm>
          <a:prstGeom prst="straightConnector1">
            <a:avLst/>
          </a:prstGeom>
          <a:ln w="38100" cmpd="sng">
            <a:solidFill>
              <a:srgbClr val="DA39A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7070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51BA1087-4697-4796-BD36-53E94010A2C0}" type="slidenum">
              <a:rPr lang="en-GB" smtClean="0"/>
              <a:t>2</a:t>
            </a:fld>
            <a:endParaRPr lang="en-GB"/>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4298"/>
            <a:ext cx="9144000" cy="5147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6469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904" y="205979"/>
            <a:ext cx="8229600" cy="565571"/>
          </a:xfrm>
        </p:spPr>
        <p:txBody>
          <a:bodyPr>
            <a:normAutofit/>
          </a:bodyPr>
          <a:lstStyle/>
          <a:p>
            <a:pPr algn="r"/>
            <a:r>
              <a:rPr lang="en-GB" sz="2400" b="1" dirty="0" smtClean="0">
                <a:solidFill>
                  <a:srgbClr val="002663"/>
                </a:solidFill>
                <a:latin typeface="Trebuchet MS"/>
                <a:cs typeface="Trebuchet MS"/>
              </a:rPr>
              <a:t>Delivering ‘intelligent’ recruitment…</a:t>
            </a:r>
            <a:endParaRPr lang="en-GB" sz="2400" b="1" dirty="0">
              <a:solidFill>
                <a:srgbClr val="002663"/>
              </a:solidFill>
              <a:latin typeface="Trebuchet MS"/>
              <a:cs typeface="Trebuchet MS"/>
            </a:endParaRPr>
          </a:p>
        </p:txBody>
      </p:sp>
      <p:grpSp>
        <p:nvGrpSpPr>
          <p:cNvPr id="5" name="Group 4"/>
          <p:cNvGrpSpPr/>
          <p:nvPr/>
        </p:nvGrpSpPr>
        <p:grpSpPr>
          <a:xfrm>
            <a:off x="4253826" y="339502"/>
            <a:ext cx="4494638" cy="1440160"/>
            <a:chOff x="4253826" y="1707654"/>
            <a:chExt cx="4494638" cy="1440160"/>
          </a:xfrm>
        </p:grpSpPr>
        <p:sp>
          <p:nvSpPr>
            <p:cNvPr id="3" name="TextBox 2"/>
            <p:cNvSpPr txBox="1"/>
            <p:nvPr/>
          </p:nvSpPr>
          <p:spPr>
            <a:xfrm>
              <a:off x="4253826" y="1707654"/>
              <a:ext cx="606206" cy="1107996"/>
            </a:xfrm>
            <a:prstGeom prst="rect">
              <a:avLst/>
            </a:prstGeom>
            <a:noFill/>
          </p:spPr>
          <p:txBody>
            <a:bodyPr wrap="none" rtlCol="0">
              <a:spAutoFit/>
            </a:bodyPr>
            <a:lstStyle/>
            <a:p>
              <a:r>
                <a:rPr lang="en-US" sz="6600" dirty="0" smtClean="0">
                  <a:solidFill>
                    <a:srgbClr val="002663"/>
                  </a:solidFill>
                </a:rPr>
                <a:t>+</a:t>
              </a:r>
              <a:endParaRPr lang="en-US" sz="6600" dirty="0">
                <a:solidFill>
                  <a:srgbClr val="002663"/>
                </a:solidFill>
              </a:endParaRPr>
            </a:p>
          </p:txBody>
        </p:sp>
        <p:sp>
          <p:nvSpPr>
            <p:cNvPr id="6" name="Title 1"/>
            <p:cNvSpPr txBox="1">
              <a:spLocks/>
            </p:cNvSpPr>
            <p:nvPr/>
          </p:nvSpPr>
          <p:spPr>
            <a:xfrm>
              <a:off x="5220072" y="1707654"/>
              <a:ext cx="3528392"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400" dirty="0" smtClean="0">
                  <a:solidFill>
                    <a:srgbClr val="0088CE"/>
                  </a:solidFill>
                  <a:latin typeface="Trebuchet MS"/>
                  <a:cs typeface="Trebuchet MS"/>
                </a:rPr>
                <a:t>Systems and processes within the team will support decision-making</a:t>
              </a:r>
              <a:endParaRPr lang="en-GB" sz="1400" dirty="0">
                <a:solidFill>
                  <a:srgbClr val="0088CE"/>
                </a:solidFill>
                <a:latin typeface="Trebuchet MS"/>
                <a:cs typeface="Trebuchet MS"/>
              </a:endParaRPr>
            </a:p>
          </p:txBody>
        </p:sp>
      </p:grpSp>
      <p:sp>
        <p:nvSpPr>
          <p:cNvPr id="7" name="Rectangle 6"/>
          <p:cNvSpPr/>
          <p:nvPr/>
        </p:nvSpPr>
        <p:spPr>
          <a:xfrm>
            <a:off x="323528" y="771550"/>
            <a:ext cx="3568280" cy="617453"/>
          </a:xfrm>
          <a:prstGeom prst="rect">
            <a:avLst/>
          </a:prstGeom>
          <a:solidFill>
            <a:srgbClr val="002663"/>
          </a:solidFill>
          <a:ln w="28575" cmpd="sng">
            <a:no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1"/>
          <p:cNvSpPr txBox="1">
            <a:spLocks/>
          </p:cNvSpPr>
          <p:nvPr/>
        </p:nvSpPr>
        <p:spPr>
          <a:xfrm>
            <a:off x="251520" y="1347614"/>
            <a:ext cx="3888432" cy="5040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dirty="0" smtClean="0">
                <a:solidFill>
                  <a:srgbClr val="002663"/>
                </a:solidFill>
                <a:latin typeface="Trebuchet MS"/>
                <a:cs typeface="Trebuchet MS"/>
              </a:rPr>
              <a:t>Senior Management</a:t>
            </a:r>
            <a:endParaRPr lang="en-GB" sz="2400" b="1" dirty="0">
              <a:solidFill>
                <a:srgbClr val="002663"/>
              </a:solidFill>
              <a:latin typeface="Trebuchet MS"/>
              <a:cs typeface="Trebuchet MS"/>
            </a:endParaRPr>
          </a:p>
        </p:txBody>
      </p:sp>
      <p:sp>
        <p:nvSpPr>
          <p:cNvPr id="13" name="Title 1"/>
          <p:cNvSpPr txBox="1">
            <a:spLocks/>
          </p:cNvSpPr>
          <p:nvPr/>
        </p:nvSpPr>
        <p:spPr>
          <a:xfrm>
            <a:off x="323528" y="339502"/>
            <a:ext cx="3528392"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400" dirty="0">
                <a:solidFill>
                  <a:srgbClr val="FFFFFF"/>
                </a:solidFill>
                <a:latin typeface="Trebuchet MS"/>
                <a:cs typeface="Trebuchet MS"/>
              </a:rPr>
              <a:t>D</a:t>
            </a:r>
            <a:r>
              <a:rPr lang="en-GB" sz="1400" dirty="0" smtClean="0">
                <a:solidFill>
                  <a:srgbClr val="FFFFFF"/>
                </a:solidFill>
                <a:latin typeface="Trebuchet MS"/>
                <a:cs typeface="Trebuchet MS"/>
              </a:rPr>
              <a:t>ata is readily available through reports at </a:t>
            </a:r>
            <a:r>
              <a:rPr lang="en-GB" sz="1400" b="1" dirty="0" smtClean="0">
                <a:solidFill>
                  <a:srgbClr val="FFFFFF"/>
                </a:solidFill>
                <a:latin typeface="Trebuchet MS"/>
                <a:cs typeface="Trebuchet MS"/>
              </a:rPr>
              <a:t>all levels </a:t>
            </a:r>
            <a:r>
              <a:rPr lang="en-GB" sz="1400" dirty="0" smtClean="0">
                <a:solidFill>
                  <a:srgbClr val="FFFFFF"/>
                </a:solidFill>
                <a:latin typeface="Trebuchet MS"/>
                <a:cs typeface="Trebuchet MS"/>
              </a:rPr>
              <a:t>of the team</a:t>
            </a:r>
            <a:endParaRPr lang="en-GB" sz="1400" dirty="0">
              <a:solidFill>
                <a:srgbClr val="FFFFFF"/>
              </a:solidFill>
              <a:latin typeface="Trebuchet MS"/>
              <a:cs typeface="Trebuchet MS"/>
            </a:endParaRPr>
          </a:p>
        </p:txBody>
      </p:sp>
      <p:pic>
        <p:nvPicPr>
          <p:cNvPr id="4" name="Picture 3"/>
          <p:cNvPicPr>
            <a:picLocks noChangeAspect="1"/>
          </p:cNvPicPr>
          <p:nvPr/>
        </p:nvPicPr>
        <p:blipFill>
          <a:blip r:embed="rId3"/>
          <a:stretch>
            <a:fillRect/>
          </a:stretch>
        </p:blipFill>
        <p:spPr>
          <a:xfrm>
            <a:off x="1259632" y="1851670"/>
            <a:ext cx="6884159" cy="3291830"/>
          </a:xfrm>
          <a:prstGeom prst="rect">
            <a:avLst/>
          </a:prstGeom>
        </p:spPr>
      </p:pic>
    </p:spTree>
    <p:extLst>
      <p:ext uri="{BB962C8B-B14F-4D97-AF65-F5344CB8AC3E}">
        <p14:creationId xmlns:p14="http://schemas.microsoft.com/office/powerpoint/2010/main" val="1340254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7"/>
          <p:cNvSpPr>
            <a:spLocks noGrp="1" noChangeArrowheads="1"/>
          </p:cNvSpPr>
          <p:nvPr>
            <p:ph type="title"/>
            <p:custDataLst>
              <p:tags r:id="rId2"/>
            </p:custDataLst>
          </p:nvPr>
        </p:nvSpPr>
        <p:spPr>
          <a:xfrm>
            <a:off x="1600200" y="357188"/>
            <a:ext cx="5943600" cy="323850"/>
          </a:xfrm>
        </p:spPr>
        <p:txBody>
          <a:bodyPr>
            <a:noAutofit/>
          </a:bodyPr>
          <a:lstStyle/>
          <a:p>
            <a:pPr eaLnBrk="1" hangingPunct="1"/>
            <a:r>
              <a:rPr lang="en-GB" altLang="en-US" sz="2000" b="1" dirty="0">
                <a:solidFill>
                  <a:srgbClr val="0088CE"/>
                </a:solidFill>
                <a:latin typeface="+mn-lt"/>
                <a:ea typeface="+mn-ea"/>
                <a:cs typeface="+mn-cs"/>
              </a:rPr>
              <a:t>Power of the Brand </a:t>
            </a:r>
          </a:p>
        </p:txBody>
      </p:sp>
      <p:sp>
        <p:nvSpPr>
          <p:cNvPr id="37891" name="Slide Number Placeholder 3"/>
          <p:cNvSpPr>
            <a:spLocks noGrp="1"/>
          </p:cNvSpPr>
          <p:nvPr>
            <p:ph type="sldNum" sz="quarter" idx="12"/>
          </p:nvPr>
        </p:nvSpPr>
        <p:spPr>
          <a:xfrm>
            <a:off x="6284119" y="4942285"/>
            <a:ext cx="1485900" cy="201215"/>
          </a:xfrm>
          <a:noFill/>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eaLnBrk="1" hangingPunct="1"/>
            <a:fld id="{57024C8B-0970-495E-871C-4343A6EEFBDA}" type="slidenum">
              <a:rPr lang="en-GB" altLang="en-US" sz="750">
                <a:solidFill>
                  <a:srgbClr val="000000"/>
                </a:solidFill>
                <a:ea typeface="ＭＳ Ｐゴシック" pitchFamily="34" charset="-128"/>
              </a:rPr>
              <a:pPr eaLnBrk="1" hangingPunct="1"/>
              <a:t>21</a:t>
            </a:fld>
            <a:r>
              <a:rPr lang="en-GB" altLang="en-US" sz="750">
                <a:solidFill>
                  <a:srgbClr val="000000"/>
                </a:solidFill>
                <a:ea typeface="ＭＳ Ｐゴシック" pitchFamily="34" charset="-128"/>
              </a:rPr>
              <a:t> </a:t>
            </a:r>
          </a:p>
        </p:txBody>
      </p:sp>
      <p:graphicFrame>
        <p:nvGraphicFramePr>
          <p:cNvPr id="37892" name="Object 9" hidden="1"/>
          <p:cNvGraphicFramePr>
            <a:graphicFrameLocks noChangeAspect="1"/>
          </p:cNvGraphicFramePr>
          <p:nvPr>
            <p:custDataLst>
              <p:tags r:id="rId3"/>
            </p:custDataLst>
          </p:nvPr>
        </p:nvGraphicFramePr>
        <p:xfrm>
          <a:off x="1143000" y="0"/>
          <a:ext cx="121444" cy="121444"/>
        </p:xfrm>
        <a:graphic>
          <a:graphicData uri="http://schemas.openxmlformats.org/presentationml/2006/ole">
            <mc:AlternateContent xmlns:mc="http://schemas.openxmlformats.org/markup-compatibility/2006">
              <mc:Choice xmlns:v="urn:schemas-microsoft-com:vml" Requires="v">
                <p:oleObj spid="_x0000_s3090" name="think-cell Slide" r:id="rId10" imgW="360" imgH="360" progId="TCLayout.ActiveDocument.1">
                  <p:embed/>
                </p:oleObj>
              </mc:Choice>
              <mc:Fallback>
                <p:oleObj name="think-cell Slide" r:id="rId10" imgW="360" imgH="360" progId="TCLayout.ActiveDocument.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gray">
                      <a:xfrm>
                        <a:off x="1143000" y="0"/>
                        <a:ext cx="121444" cy="121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7893" name="Group 16"/>
          <p:cNvGrpSpPr>
            <a:grpSpLocks/>
          </p:cNvGrpSpPr>
          <p:nvPr/>
        </p:nvGrpSpPr>
        <p:grpSpPr bwMode="auto">
          <a:xfrm>
            <a:off x="200975" y="1012480"/>
            <a:ext cx="4752975" cy="1368028"/>
            <a:chOff x="793" y="1404"/>
            <a:chExt cx="3912" cy="1126"/>
          </a:xfrm>
        </p:grpSpPr>
        <p:sp>
          <p:nvSpPr>
            <p:cNvPr id="10" name="Rectangle 15"/>
            <p:cNvSpPr>
              <a:spLocks noChangeArrowheads="1"/>
            </p:cNvSpPr>
            <p:nvPr>
              <p:custDataLst>
                <p:tags r:id="rId5"/>
              </p:custDataLst>
            </p:nvPr>
          </p:nvSpPr>
          <p:spPr bwMode="gray">
            <a:xfrm>
              <a:off x="793" y="2426"/>
              <a:ext cx="3912" cy="104"/>
            </a:xfrm>
            <a:prstGeom prst="rect">
              <a:avLst/>
            </a:prstGeom>
            <a:gradFill rotWithShape="1">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sz="1350" dirty="0">
                <a:solidFill>
                  <a:srgbClr val="000000"/>
                </a:solidFill>
                <a:latin typeface="Trebuchet MS" pitchFamily="34" charset="0"/>
              </a:endParaRPr>
            </a:p>
          </p:txBody>
        </p:sp>
        <p:sp>
          <p:nvSpPr>
            <p:cNvPr id="37898" name="Rectangle 11"/>
            <p:cNvSpPr>
              <a:spLocks noChangeArrowheads="1"/>
            </p:cNvSpPr>
            <p:nvPr>
              <p:custDataLst>
                <p:tags r:id="rId6"/>
              </p:custDataLst>
            </p:nvPr>
          </p:nvSpPr>
          <p:spPr bwMode="gray">
            <a:xfrm>
              <a:off x="793" y="1404"/>
              <a:ext cx="3912" cy="1066"/>
            </a:xfrm>
            <a:prstGeom prst="rect">
              <a:avLst/>
            </a:prstGeom>
            <a:solidFill>
              <a:schemeClr val="bg1"/>
            </a:solidFill>
            <a:ln w="19050" algn="ctr">
              <a:solidFill>
                <a:srgbClr val="0088C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en-US" sz="1350">
                <a:solidFill>
                  <a:srgbClr val="000000"/>
                </a:solidFill>
                <a:latin typeface="Trebuchet MS" pitchFamily="34" charset="0"/>
              </a:endParaRPr>
            </a:p>
          </p:txBody>
        </p:sp>
        <p:sp>
          <p:nvSpPr>
            <p:cNvPr id="37899" name="Rectangle 7"/>
            <p:cNvSpPr>
              <a:spLocks noChangeArrowheads="1"/>
            </p:cNvSpPr>
            <p:nvPr>
              <p:custDataLst>
                <p:tags r:id="rId7"/>
              </p:custDataLst>
            </p:nvPr>
          </p:nvSpPr>
          <p:spPr bwMode="gray">
            <a:xfrm>
              <a:off x="1658" y="1500"/>
              <a:ext cx="2193" cy="22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9050" algn="ctr">
                  <a:solidFill>
                    <a:srgbClr val="DDDDD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100000"/>
                </a:spcBef>
              </a:pPr>
              <a:r>
                <a:rPr lang="en-GB" altLang="en-US" b="1">
                  <a:solidFill>
                    <a:srgbClr val="002776"/>
                  </a:solidFill>
                  <a:latin typeface="Trebuchet MS" pitchFamily="34" charset="0"/>
                </a:rPr>
                <a:t>Your Brand is everything</a:t>
              </a:r>
            </a:p>
          </p:txBody>
        </p:sp>
      </p:grpSp>
      <p:pic>
        <p:nvPicPr>
          <p:cNvPr id="3789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992" y="2632366"/>
            <a:ext cx="2944415" cy="150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5" name="Rectangle 2"/>
          <p:cNvSpPr>
            <a:spLocks noChangeArrowheads="1"/>
          </p:cNvSpPr>
          <p:nvPr/>
        </p:nvSpPr>
        <p:spPr bwMode="auto">
          <a:xfrm>
            <a:off x="321721" y="2663560"/>
            <a:ext cx="280868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100000"/>
              </a:spcBef>
            </a:pPr>
            <a:r>
              <a:rPr lang="en-GB" altLang="en-US" b="1" dirty="0">
                <a:solidFill>
                  <a:srgbClr val="002776"/>
                </a:solidFill>
                <a:latin typeface="Trebuchet MS" pitchFamily="34" charset="0"/>
              </a:rPr>
              <a:t>Brand Awareness = </a:t>
            </a:r>
          </a:p>
          <a:p>
            <a:pPr eaLnBrk="1" hangingPunct="1">
              <a:spcBef>
                <a:spcPct val="100000"/>
              </a:spcBef>
            </a:pPr>
            <a:r>
              <a:rPr lang="en-GB" altLang="en-US" b="1" dirty="0">
                <a:solidFill>
                  <a:srgbClr val="002776"/>
                </a:solidFill>
                <a:latin typeface="Trebuchet MS" pitchFamily="34" charset="0"/>
              </a:rPr>
              <a:t>	Applications = </a:t>
            </a:r>
          </a:p>
          <a:p>
            <a:pPr eaLnBrk="1" hangingPunct="1">
              <a:spcBef>
                <a:spcPct val="100000"/>
              </a:spcBef>
            </a:pPr>
            <a:r>
              <a:rPr lang="en-GB" altLang="en-US" b="1" dirty="0">
                <a:solidFill>
                  <a:srgbClr val="002776"/>
                </a:solidFill>
                <a:latin typeface="Trebuchet MS" pitchFamily="34" charset="0"/>
              </a:rPr>
              <a:t>		Hires</a:t>
            </a:r>
          </a:p>
        </p:txBody>
      </p:sp>
      <p:sp>
        <p:nvSpPr>
          <p:cNvPr id="37896" name="Rectangle 7"/>
          <p:cNvSpPr>
            <a:spLocks noChangeArrowheads="1"/>
          </p:cNvSpPr>
          <p:nvPr>
            <p:custDataLst>
              <p:tags r:id="rId4"/>
            </p:custDataLst>
          </p:nvPr>
        </p:nvSpPr>
        <p:spPr bwMode="gray">
          <a:xfrm>
            <a:off x="361248" y="1519100"/>
            <a:ext cx="4445794" cy="55399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9050" algn="ctr">
                <a:solidFill>
                  <a:srgbClr val="DDDDD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100000"/>
              </a:spcBef>
            </a:pPr>
            <a:r>
              <a:rPr lang="en-GB" altLang="en-US" b="1" dirty="0">
                <a:solidFill>
                  <a:srgbClr val="002776"/>
                </a:solidFill>
                <a:latin typeface="Trebuchet MS" pitchFamily="34" charset="0"/>
              </a:rPr>
              <a:t>A strong brand is invaluable as the battle for customers intensifies day by day</a:t>
            </a:r>
          </a:p>
        </p:txBody>
      </p:sp>
      <p:pic>
        <p:nvPicPr>
          <p:cNvPr id="2" name="Picture 1"/>
          <p:cNvPicPr>
            <a:picLocks noChangeAspect="1"/>
          </p:cNvPicPr>
          <p:nvPr/>
        </p:nvPicPr>
        <p:blipFill>
          <a:blip r:embed="rId13"/>
          <a:stretch>
            <a:fillRect/>
          </a:stretch>
        </p:blipFill>
        <p:spPr>
          <a:xfrm>
            <a:off x="3419872" y="3570566"/>
            <a:ext cx="4797968" cy="1371719"/>
          </a:xfrm>
          <a:prstGeom prst="rect">
            <a:avLst/>
          </a:prstGeom>
        </p:spPr>
      </p:pic>
      <p:pic>
        <p:nvPicPr>
          <p:cNvPr id="1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64652" y="1406122"/>
            <a:ext cx="2944415" cy="150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2"/>
          <p:cNvSpPr>
            <a:spLocks noChangeArrowheads="1"/>
          </p:cNvSpPr>
          <p:nvPr/>
        </p:nvSpPr>
        <p:spPr bwMode="auto">
          <a:xfrm>
            <a:off x="5215564" y="1560218"/>
            <a:ext cx="3000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100000"/>
              </a:spcBef>
            </a:pPr>
            <a:r>
              <a:rPr lang="en-GB" altLang="en-US" b="1" dirty="0">
                <a:solidFill>
                  <a:srgbClr val="002776"/>
                </a:solidFill>
                <a:latin typeface="Trebuchet MS" pitchFamily="34" charset="0"/>
              </a:rPr>
              <a:t>An offer from Teach First must be equal or greater than all other aspirational employment brands</a:t>
            </a:r>
          </a:p>
        </p:txBody>
      </p:sp>
    </p:spTree>
    <p:extLst>
      <p:ext uri="{BB962C8B-B14F-4D97-AF65-F5344CB8AC3E}">
        <p14:creationId xmlns:p14="http://schemas.microsoft.com/office/powerpoint/2010/main" val="3558078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80112" y="1635646"/>
            <a:ext cx="3563888" cy="2308324"/>
          </a:xfrm>
          <a:prstGeom prst="rect">
            <a:avLst/>
          </a:prstGeom>
          <a:noFill/>
        </p:spPr>
        <p:txBody>
          <a:bodyPr wrap="square" rtlCol="0">
            <a:spAutoFit/>
          </a:bodyPr>
          <a:lstStyle/>
          <a:p>
            <a:r>
              <a:rPr lang="en-GB" dirty="0" smtClean="0">
                <a:solidFill>
                  <a:srgbClr val="7D8083"/>
                </a:solidFill>
              </a:rPr>
              <a:t>In 2003, Teach First entered the UK Times Top 100 Graduate</a:t>
            </a:r>
            <a:br>
              <a:rPr lang="en-GB" dirty="0" smtClean="0">
                <a:solidFill>
                  <a:srgbClr val="7D8083"/>
                </a:solidFill>
              </a:rPr>
            </a:br>
            <a:r>
              <a:rPr lang="en-GB" dirty="0" smtClean="0">
                <a:solidFill>
                  <a:srgbClr val="7D8083"/>
                </a:solidFill>
              </a:rPr>
              <a:t>Employers at 62.</a:t>
            </a:r>
          </a:p>
          <a:p>
            <a:endParaRPr lang="en-GB" dirty="0" smtClean="0">
              <a:solidFill>
                <a:srgbClr val="7D8083"/>
              </a:solidFill>
            </a:endParaRPr>
          </a:p>
          <a:p>
            <a:r>
              <a:rPr lang="en-GB" dirty="0" smtClean="0">
                <a:solidFill>
                  <a:srgbClr val="7D8083"/>
                </a:solidFill>
              </a:rPr>
              <a:t>In 2015, 12 years later, teaching in low-income communities is</a:t>
            </a:r>
            <a:br>
              <a:rPr lang="en-GB" dirty="0" smtClean="0">
                <a:solidFill>
                  <a:srgbClr val="7D8083"/>
                </a:solidFill>
              </a:rPr>
            </a:br>
            <a:r>
              <a:rPr lang="en-GB" dirty="0" smtClean="0">
                <a:solidFill>
                  <a:srgbClr val="7D8083"/>
                </a:solidFill>
              </a:rPr>
              <a:t>the 4</a:t>
            </a:r>
            <a:r>
              <a:rPr lang="en-GB" baseline="30000" dirty="0" smtClean="0">
                <a:solidFill>
                  <a:srgbClr val="7D8083"/>
                </a:solidFill>
              </a:rPr>
              <a:t>th</a:t>
            </a:r>
            <a:r>
              <a:rPr lang="en-GB" dirty="0" smtClean="0">
                <a:solidFill>
                  <a:srgbClr val="7D8083"/>
                </a:solidFill>
              </a:rPr>
              <a:t> most prestigious career</a:t>
            </a:r>
            <a:br>
              <a:rPr lang="en-GB" dirty="0" smtClean="0">
                <a:solidFill>
                  <a:srgbClr val="7D8083"/>
                </a:solidFill>
              </a:rPr>
            </a:br>
            <a:r>
              <a:rPr lang="en-GB" dirty="0" smtClean="0">
                <a:solidFill>
                  <a:srgbClr val="7D8083"/>
                </a:solidFill>
              </a:rPr>
              <a:t>choice for new graduates.  </a:t>
            </a:r>
            <a:endParaRPr lang="en-GB" dirty="0">
              <a:solidFill>
                <a:srgbClr val="7D8083"/>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72" y="1275606"/>
            <a:ext cx="5103463" cy="3768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699542"/>
            <a:ext cx="8064896" cy="400110"/>
          </a:xfrm>
          <a:prstGeom prst="rect">
            <a:avLst/>
          </a:prstGeom>
          <a:noFill/>
        </p:spPr>
        <p:txBody>
          <a:bodyPr wrap="square" rtlCol="0">
            <a:spAutoFit/>
          </a:bodyPr>
          <a:lstStyle/>
          <a:p>
            <a:r>
              <a:rPr lang="en-GB" sz="2000" b="1" dirty="0" smtClean="0">
                <a:solidFill>
                  <a:srgbClr val="0088CE"/>
                </a:solidFill>
              </a:rPr>
              <a:t>Times Top 100 Graduate Employer ranking – Teach First </a:t>
            </a:r>
            <a:endParaRPr lang="en-GB" sz="2000" b="1" dirty="0">
              <a:solidFill>
                <a:srgbClr val="0088CE"/>
              </a:solidFill>
            </a:endParaRPr>
          </a:p>
        </p:txBody>
      </p:sp>
    </p:spTree>
    <p:extLst>
      <p:ext uri="{BB962C8B-B14F-4D97-AF65-F5344CB8AC3E}">
        <p14:creationId xmlns:p14="http://schemas.microsoft.com/office/powerpoint/2010/main" val="3504970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1059582"/>
            <a:ext cx="2808312" cy="3416320"/>
          </a:xfrm>
          <a:prstGeom prst="rect">
            <a:avLst/>
          </a:prstGeom>
        </p:spPr>
        <p:txBody>
          <a:bodyPr wrap="square">
            <a:spAutoFit/>
          </a:bodyPr>
          <a:lstStyle/>
          <a:p>
            <a:r>
              <a:rPr lang="en-GB" dirty="0" smtClean="0">
                <a:solidFill>
                  <a:srgbClr val="7D8083"/>
                </a:solidFill>
              </a:rPr>
              <a:t>Despite most competitive marketplace to date:</a:t>
            </a:r>
          </a:p>
          <a:p>
            <a:endParaRPr lang="en-GB" dirty="0" smtClean="0">
              <a:solidFill>
                <a:srgbClr val="7D8083"/>
              </a:solidFill>
            </a:endParaRPr>
          </a:p>
          <a:p>
            <a:pPr marL="285750" indent="-285750">
              <a:buFont typeface="Arial" panose="020B0604020202020204" pitchFamily="34" charset="0"/>
              <a:buChar char="•"/>
            </a:pPr>
            <a:r>
              <a:rPr lang="en-GB" dirty="0" smtClean="0">
                <a:solidFill>
                  <a:srgbClr val="7D8083"/>
                </a:solidFill>
              </a:rPr>
              <a:t>Profile increased in 2015 from 6</a:t>
            </a:r>
            <a:r>
              <a:rPr lang="en-GB" baseline="30000" dirty="0" smtClean="0">
                <a:solidFill>
                  <a:srgbClr val="7D8083"/>
                </a:solidFill>
              </a:rPr>
              <a:t>th</a:t>
            </a:r>
            <a:r>
              <a:rPr lang="en-GB" dirty="0" smtClean="0">
                <a:solidFill>
                  <a:srgbClr val="7D8083"/>
                </a:solidFill>
              </a:rPr>
              <a:t> to 4</a:t>
            </a:r>
            <a:r>
              <a:rPr lang="en-GB" baseline="30000" dirty="0" smtClean="0">
                <a:solidFill>
                  <a:srgbClr val="7D8083"/>
                </a:solidFill>
              </a:rPr>
              <a:t>th</a:t>
            </a:r>
            <a:r>
              <a:rPr lang="en-GB" dirty="0" smtClean="0">
                <a:solidFill>
                  <a:srgbClr val="7D8083"/>
                </a:solidFill>
              </a:rPr>
              <a:t> against the Top 100 Graduate Employers</a:t>
            </a:r>
          </a:p>
          <a:p>
            <a:pPr marL="285750" indent="-285750">
              <a:buFont typeface="Arial" panose="020B0604020202020204" pitchFamily="34" charset="0"/>
              <a:buChar char="•"/>
            </a:pPr>
            <a:endParaRPr lang="en-GB" dirty="0">
              <a:solidFill>
                <a:srgbClr val="7D8083"/>
              </a:solidFill>
            </a:endParaRPr>
          </a:p>
          <a:p>
            <a:pPr marL="285750" indent="-285750">
              <a:buFont typeface="Arial" panose="020B0604020202020204" pitchFamily="34" charset="0"/>
              <a:buChar char="•"/>
            </a:pPr>
            <a:r>
              <a:rPr lang="en-GB" dirty="0" smtClean="0">
                <a:solidFill>
                  <a:srgbClr val="7D8083"/>
                </a:solidFill>
              </a:rPr>
              <a:t>Appeal increased from 4</a:t>
            </a:r>
            <a:r>
              <a:rPr lang="en-GB" baseline="30000" dirty="0" smtClean="0">
                <a:solidFill>
                  <a:srgbClr val="7D8083"/>
                </a:solidFill>
              </a:rPr>
              <a:t>th</a:t>
            </a:r>
            <a:r>
              <a:rPr lang="en-GB" dirty="0" smtClean="0">
                <a:solidFill>
                  <a:srgbClr val="7D8083"/>
                </a:solidFill>
              </a:rPr>
              <a:t> to 3</a:t>
            </a:r>
            <a:r>
              <a:rPr lang="en-GB" baseline="30000" dirty="0" smtClean="0">
                <a:solidFill>
                  <a:srgbClr val="7D8083"/>
                </a:solidFill>
              </a:rPr>
              <a:t>rd</a:t>
            </a:r>
            <a:r>
              <a:rPr lang="en-GB" dirty="0" smtClean="0">
                <a:solidFill>
                  <a:srgbClr val="7D8083"/>
                </a:solidFill>
              </a:rPr>
              <a:t> against the Top 100 Graduate Employers</a:t>
            </a:r>
          </a:p>
        </p:txBody>
      </p:sp>
      <p:pic>
        <p:nvPicPr>
          <p:cNvPr id="4" name="Picture 3"/>
          <p:cNvPicPr>
            <a:picLocks noChangeAspect="1"/>
          </p:cNvPicPr>
          <p:nvPr/>
        </p:nvPicPr>
        <p:blipFill>
          <a:blip r:embed="rId2"/>
          <a:stretch>
            <a:fillRect/>
          </a:stretch>
        </p:blipFill>
        <p:spPr>
          <a:xfrm>
            <a:off x="2987824" y="411510"/>
            <a:ext cx="5904656" cy="4399808"/>
          </a:xfrm>
          <a:prstGeom prst="rect">
            <a:avLst/>
          </a:prstGeom>
        </p:spPr>
      </p:pic>
    </p:spTree>
    <p:extLst>
      <p:ext uri="{BB962C8B-B14F-4D97-AF65-F5344CB8AC3E}">
        <p14:creationId xmlns:p14="http://schemas.microsoft.com/office/powerpoint/2010/main" val="548302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257300" y="228600"/>
            <a:ext cx="6172200" cy="571500"/>
          </a:xfrm>
          <a:noFill/>
        </p:spPr>
        <p:txBody>
          <a:bodyPr anchor="ctr">
            <a:normAutofit/>
          </a:bodyPr>
          <a:lstStyle/>
          <a:p>
            <a:pPr indent="-285750">
              <a:lnSpc>
                <a:spcPct val="80000"/>
              </a:lnSpc>
              <a:spcBef>
                <a:spcPct val="20000"/>
              </a:spcBef>
              <a:buClr>
                <a:schemeClr val="tx1"/>
              </a:buClr>
              <a:buSzPct val="150000"/>
            </a:pPr>
            <a:r>
              <a:rPr lang="en-GB" altLang="en-US" sz="2000" b="1" dirty="0">
                <a:solidFill>
                  <a:srgbClr val="0088CE"/>
                </a:solidFill>
                <a:latin typeface="+mn-lt"/>
                <a:ea typeface="+mn-ea"/>
                <a:cs typeface="+mn-cs"/>
              </a:rPr>
              <a:t>Current Practice</a:t>
            </a:r>
          </a:p>
        </p:txBody>
      </p:sp>
      <p:sp>
        <p:nvSpPr>
          <p:cNvPr id="41987" name="Rectangle 3"/>
          <p:cNvSpPr>
            <a:spLocks noChangeArrowheads="1"/>
          </p:cNvSpPr>
          <p:nvPr/>
        </p:nvSpPr>
        <p:spPr bwMode="auto">
          <a:xfrm>
            <a:off x="1314450" y="1024128"/>
            <a:ext cx="64008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1313" indent="-4763"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lnSpc>
                <a:spcPts val="2250"/>
              </a:lnSpc>
            </a:pPr>
            <a:endParaRPr lang="en-GB" altLang="en-US" sz="675" b="1">
              <a:latin typeface="Trebuchet MS" pitchFamily="34" charset="0"/>
            </a:endParaRPr>
          </a:p>
        </p:txBody>
      </p:sp>
      <p:sp>
        <p:nvSpPr>
          <p:cNvPr id="41988" name="Rectangle 4"/>
          <p:cNvSpPr>
            <a:spLocks noGrp="1" noChangeArrowheads="1"/>
          </p:cNvSpPr>
          <p:nvPr>
            <p:ph type="body" idx="1"/>
          </p:nvPr>
        </p:nvSpPr>
        <p:spPr>
          <a:xfrm>
            <a:off x="107504" y="914400"/>
            <a:ext cx="8856984" cy="3771900"/>
          </a:xfrm>
          <a:noFill/>
        </p:spPr>
        <p:txBody>
          <a:bodyPr>
            <a:noAutofit/>
          </a:bodyPr>
          <a:lstStyle/>
          <a:p>
            <a:pPr marL="645750" lvl="1">
              <a:lnSpc>
                <a:spcPct val="80000"/>
              </a:lnSpc>
              <a:spcBef>
                <a:spcPts val="0"/>
              </a:spcBef>
              <a:buClr>
                <a:schemeClr val="bg1">
                  <a:lumMod val="65000"/>
                </a:schemeClr>
              </a:buClr>
              <a:buSzPct val="150000"/>
              <a:buFont typeface="Arial" panose="020B0604020202020204" pitchFamily="34" charset="0"/>
              <a:buChar char="•"/>
            </a:pPr>
            <a:endParaRPr lang="en-GB" altLang="en-US" sz="1600" dirty="0">
              <a:solidFill>
                <a:srgbClr val="7D8083"/>
              </a:solidFill>
            </a:endParaRPr>
          </a:p>
          <a:p>
            <a:pPr marL="0" indent="0">
              <a:lnSpc>
                <a:spcPct val="80000"/>
              </a:lnSpc>
              <a:spcBef>
                <a:spcPts val="0"/>
              </a:spcBef>
              <a:buClr>
                <a:schemeClr val="bg1">
                  <a:lumMod val="65000"/>
                </a:schemeClr>
              </a:buClr>
              <a:buSzPct val="150000"/>
              <a:buNone/>
            </a:pPr>
            <a:r>
              <a:rPr lang="en-GB" altLang="en-US" sz="1600" dirty="0">
                <a:solidFill>
                  <a:srgbClr val="7D8083"/>
                </a:solidFill>
              </a:rPr>
              <a:t>Teach First Graduate Recruitment Model – Long term relationship building:</a:t>
            </a:r>
          </a:p>
          <a:p>
            <a:pPr marL="645750" lvl="1">
              <a:lnSpc>
                <a:spcPct val="80000"/>
              </a:lnSpc>
              <a:spcBef>
                <a:spcPts val="0"/>
              </a:spcBef>
              <a:buClr>
                <a:schemeClr val="bg1">
                  <a:lumMod val="65000"/>
                </a:schemeClr>
              </a:buClr>
              <a:buSzPct val="150000"/>
              <a:buFont typeface="Arial" panose="020B0604020202020204" pitchFamily="34" charset="0"/>
              <a:buChar char="•"/>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Research	</a:t>
            </a:r>
            <a:r>
              <a:rPr lang="en-US" altLang="en-US" sz="1600" dirty="0" smtClean="0">
                <a:solidFill>
                  <a:srgbClr val="7D8083"/>
                </a:solidFill>
              </a:rPr>
              <a:t>Industry </a:t>
            </a:r>
            <a:r>
              <a:rPr lang="en-US" altLang="en-US" sz="1600" dirty="0">
                <a:solidFill>
                  <a:srgbClr val="7D8083"/>
                </a:solidFill>
              </a:rPr>
              <a:t>(High Fliers, Student Board, RGCC), University &amp; Internal</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GB" altLang="en-US" sz="1600" dirty="0">
                <a:solidFill>
                  <a:srgbClr val="7D8083"/>
                </a:solidFill>
              </a:rPr>
              <a:t>Intelligence	Starter Kits / Industry / Competition</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Marketing 	Collateral – Brochures / Posters / Flyers / Freebies / Stands</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Advertising	Spray &amp; Pray (National / Local) &amp; Targeted (Campus / Course)</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Digital	</a:t>
            </a:r>
            <a:r>
              <a:rPr lang="en-US" altLang="en-US" sz="1600" dirty="0" smtClean="0">
                <a:solidFill>
                  <a:srgbClr val="7D8083"/>
                </a:solidFill>
              </a:rPr>
              <a:t>Website </a:t>
            </a:r>
            <a:r>
              <a:rPr lang="en-US" altLang="en-US" sz="1600" dirty="0">
                <a:solidFill>
                  <a:srgbClr val="7D8083"/>
                </a:solidFill>
              </a:rPr>
              <a:t>/ Suppliers / Video / Facebook / Twitter</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Brand </a:t>
            </a:r>
            <a:r>
              <a:rPr lang="en-US" altLang="en-US" sz="1600" dirty="0" err="1">
                <a:solidFill>
                  <a:srgbClr val="7D8083"/>
                </a:solidFill>
              </a:rPr>
              <a:t>Mgr</a:t>
            </a:r>
            <a:r>
              <a:rPr lang="en-US" altLang="en-US" sz="1600" dirty="0">
                <a:solidFill>
                  <a:srgbClr val="7D8083"/>
                </a:solidFill>
              </a:rPr>
              <a:t>	</a:t>
            </a:r>
            <a:r>
              <a:rPr lang="en-US" altLang="en-US" sz="1600" dirty="0" smtClean="0">
                <a:solidFill>
                  <a:srgbClr val="7D8083"/>
                </a:solidFill>
              </a:rPr>
              <a:t>Networked </a:t>
            </a:r>
            <a:r>
              <a:rPr lang="en-US" altLang="en-US" sz="1600" dirty="0">
                <a:solidFill>
                  <a:srgbClr val="7D8083"/>
                </a:solidFill>
              </a:rPr>
              <a:t>/ Empowered / Supported / Trained</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Campus	</a:t>
            </a:r>
            <a:r>
              <a:rPr lang="en-US" altLang="en-US" sz="1600" dirty="0" smtClean="0">
                <a:solidFill>
                  <a:srgbClr val="7D8083"/>
                </a:solidFill>
              </a:rPr>
              <a:t>Traditional </a:t>
            </a:r>
            <a:r>
              <a:rPr lang="en-US" altLang="en-US" sz="1600" dirty="0">
                <a:solidFill>
                  <a:srgbClr val="7D8083"/>
                </a:solidFill>
              </a:rPr>
              <a:t>– Presentations / Careers Fairs / Skills Sessions / Drop-Ins</a:t>
            </a:r>
          </a:p>
          <a:p>
            <a:pPr marL="360000" lvl="1" indent="0">
              <a:lnSpc>
                <a:spcPct val="80000"/>
              </a:lnSpc>
              <a:spcBef>
                <a:spcPts val="0"/>
              </a:spcBef>
              <a:buClr>
                <a:schemeClr val="bg1">
                  <a:lumMod val="65000"/>
                </a:schemeClr>
              </a:buClr>
              <a:buSzPct val="150000"/>
              <a:buNone/>
            </a:pPr>
            <a:r>
              <a:rPr lang="en-GB" altLang="en-US" sz="1600" dirty="0">
                <a:solidFill>
                  <a:srgbClr val="7D8083"/>
                </a:solidFill>
              </a:rPr>
              <a:t>		</a:t>
            </a:r>
            <a:r>
              <a:rPr lang="en-GB" altLang="en-US" sz="1600" dirty="0" smtClean="0">
                <a:solidFill>
                  <a:srgbClr val="7D8083"/>
                </a:solidFill>
              </a:rPr>
              <a:t>Non </a:t>
            </a:r>
            <a:r>
              <a:rPr lang="en-GB" altLang="en-US" sz="1600" dirty="0">
                <a:solidFill>
                  <a:srgbClr val="7D8083"/>
                </a:solidFill>
              </a:rPr>
              <a:t>Traditional – Campus time / HEAPS / Bursaries / Societies</a:t>
            </a:r>
            <a:endParaRPr lang="en-US" altLang="en-US" sz="1600" dirty="0">
              <a:solidFill>
                <a:srgbClr val="7D8083"/>
              </a:solidFill>
            </a:endParaRPr>
          </a:p>
        </p:txBody>
      </p:sp>
    </p:spTree>
    <p:extLst>
      <p:ext uri="{BB962C8B-B14F-4D97-AF65-F5344CB8AC3E}">
        <p14:creationId xmlns:p14="http://schemas.microsoft.com/office/powerpoint/2010/main" val="294084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563" y="1003625"/>
            <a:ext cx="3658172" cy="3168350"/>
          </a:xfrm>
          <a:prstGeom prst="rect">
            <a:avLst/>
          </a:prstGeom>
          <a:noFill/>
          <a:ln w="76200">
            <a:solidFill>
              <a:srgbClr val="0088CE"/>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71600" y="1679859"/>
            <a:ext cx="3096343" cy="1815882"/>
          </a:xfrm>
          <a:prstGeom prst="rect">
            <a:avLst/>
          </a:prstGeom>
          <a:noFill/>
        </p:spPr>
        <p:txBody>
          <a:bodyPr wrap="square" rtlCol="0">
            <a:spAutoFit/>
          </a:bodyPr>
          <a:lstStyle/>
          <a:p>
            <a:r>
              <a:rPr lang="en-GB" sz="2800" b="1" dirty="0" smtClean="0">
                <a:solidFill>
                  <a:srgbClr val="0088CE"/>
                </a:solidFill>
              </a:rPr>
              <a:t>Delivering effective and efficient selection</a:t>
            </a:r>
            <a:endParaRPr lang="en-GB" sz="2800" b="1" dirty="0">
              <a:solidFill>
                <a:srgbClr val="0088CE"/>
              </a:solidFill>
            </a:endParaRPr>
          </a:p>
        </p:txBody>
      </p:sp>
    </p:spTree>
    <p:extLst>
      <p:ext uri="{BB962C8B-B14F-4D97-AF65-F5344CB8AC3E}">
        <p14:creationId xmlns:p14="http://schemas.microsoft.com/office/powerpoint/2010/main" val="2553968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Grp="1" noChangeArrowheads="1"/>
          </p:cNvSpPr>
          <p:nvPr>
            <p:ph type="body" idx="1"/>
          </p:nvPr>
        </p:nvSpPr>
        <p:spPr>
          <a:xfrm>
            <a:off x="611560" y="699543"/>
            <a:ext cx="7634288" cy="4061486"/>
          </a:xfrm>
        </p:spPr>
        <p:txBody>
          <a:bodyPr>
            <a:noAutofit/>
          </a:bodyPr>
          <a:lstStyle/>
          <a:p>
            <a:pPr marL="0" indent="0">
              <a:buNone/>
              <a:defRPr/>
            </a:pPr>
            <a:r>
              <a:rPr lang="en-US" sz="1600" b="1" dirty="0" smtClean="0"/>
              <a:t>Rigorous recruitment and selection process:</a:t>
            </a:r>
          </a:p>
          <a:p>
            <a:pPr>
              <a:defRPr/>
            </a:pPr>
            <a:r>
              <a:rPr lang="en-US" sz="1600" b="1" dirty="0"/>
              <a:t>Evidence of strong academic qualifications</a:t>
            </a:r>
          </a:p>
          <a:p>
            <a:pPr eaLnBrk="1" hangingPunct="1">
              <a:defRPr/>
            </a:pPr>
            <a:r>
              <a:rPr lang="en-US" sz="1600" b="1" dirty="0" smtClean="0"/>
              <a:t>Demonstrate key competencies and fit with the Teach First vision:</a:t>
            </a:r>
          </a:p>
          <a:p>
            <a:pPr lvl="1">
              <a:defRPr/>
            </a:pPr>
            <a:r>
              <a:rPr lang="en-US" sz="1100" dirty="0" smtClean="0">
                <a:solidFill>
                  <a:schemeClr val="tx2"/>
                </a:solidFill>
              </a:rPr>
              <a:t>Humility, Respect and Empathy </a:t>
            </a:r>
          </a:p>
          <a:p>
            <a:pPr lvl="1">
              <a:defRPr/>
            </a:pPr>
            <a:r>
              <a:rPr lang="en-US" sz="1100" dirty="0" smtClean="0">
                <a:solidFill>
                  <a:schemeClr val="tx2"/>
                </a:solidFill>
              </a:rPr>
              <a:t>Interaction</a:t>
            </a:r>
          </a:p>
          <a:p>
            <a:pPr lvl="1">
              <a:defRPr/>
            </a:pPr>
            <a:r>
              <a:rPr lang="en-US" sz="1100" dirty="0" smtClean="0">
                <a:solidFill>
                  <a:schemeClr val="tx2"/>
                </a:solidFill>
              </a:rPr>
              <a:t>Knowledge (incl. mission)</a:t>
            </a:r>
          </a:p>
          <a:p>
            <a:pPr lvl="1">
              <a:defRPr/>
            </a:pPr>
            <a:r>
              <a:rPr lang="en-US" sz="1100" dirty="0" smtClean="0">
                <a:solidFill>
                  <a:schemeClr val="tx2"/>
                </a:solidFill>
              </a:rPr>
              <a:t>Leadership</a:t>
            </a:r>
          </a:p>
          <a:p>
            <a:pPr lvl="1">
              <a:defRPr/>
            </a:pPr>
            <a:r>
              <a:rPr lang="en-US" sz="1100" dirty="0" smtClean="0">
                <a:solidFill>
                  <a:schemeClr val="tx2"/>
                </a:solidFill>
              </a:rPr>
              <a:t>Planning and Organising</a:t>
            </a:r>
          </a:p>
          <a:p>
            <a:pPr lvl="1">
              <a:defRPr/>
            </a:pPr>
            <a:r>
              <a:rPr lang="en-US" sz="1100" dirty="0" smtClean="0">
                <a:solidFill>
                  <a:schemeClr val="tx2"/>
                </a:solidFill>
              </a:rPr>
              <a:t>Problem Solving</a:t>
            </a:r>
          </a:p>
          <a:p>
            <a:pPr lvl="1">
              <a:defRPr/>
            </a:pPr>
            <a:r>
              <a:rPr lang="en-US" sz="1100" dirty="0" smtClean="0">
                <a:solidFill>
                  <a:schemeClr val="tx2"/>
                </a:solidFill>
              </a:rPr>
              <a:t>Resilience</a:t>
            </a:r>
          </a:p>
          <a:p>
            <a:pPr lvl="1">
              <a:defRPr/>
            </a:pPr>
            <a:r>
              <a:rPr lang="en-US" sz="1100" dirty="0" smtClean="0">
                <a:solidFill>
                  <a:schemeClr val="tx2"/>
                </a:solidFill>
              </a:rPr>
              <a:t>Self-Evaluation</a:t>
            </a:r>
            <a:endParaRPr lang="en-US" sz="1100" dirty="0" smtClean="0"/>
          </a:p>
          <a:p>
            <a:pPr eaLnBrk="1" hangingPunct="1">
              <a:defRPr/>
            </a:pPr>
            <a:r>
              <a:rPr lang="en-GB" sz="1600" b="1" dirty="0" smtClean="0"/>
              <a:t>Pass professional skills tests in numeracy and literacy</a:t>
            </a:r>
          </a:p>
          <a:p>
            <a:pPr eaLnBrk="1" hangingPunct="1">
              <a:defRPr/>
            </a:pPr>
            <a:r>
              <a:rPr lang="en-GB" sz="1600" b="1" dirty="0" smtClean="0"/>
              <a:t>Pass subject knowledge audit</a:t>
            </a:r>
          </a:p>
          <a:p>
            <a:pPr eaLnBrk="1" hangingPunct="1">
              <a:defRPr/>
            </a:pPr>
            <a:r>
              <a:rPr lang="en-GB" sz="1600" b="1" dirty="0" smtClean="0"/>
              <a:t>School Observation week</a:t>
            </a:r>
          </a:p>
          <a:p>
            <a:pPr eaLnBrk="1" hangingPunct="1">
              <a:defRPr/>
            </a:pPr>
            <a:r>
              <a:rPr lang="en-GB" sz="1600" b="1" dirty="0" smtClean="0"/>
              <a:t>Complete Summer Institute &amp; PGCE in line with the Teach First values:</a:t>
            </a:r>
            <a:endParaRPr lang="en-GB" sz="1600" b="1" dirty="0"/>
          </a:p>
          <a:p>
            <a:pPr lvl="1" eaLnBrk="1" hangingPunct="1">
              <a:defRPr/>
            </a:pPr>
            <a:endParaRPr lang="en-GB" sz="1600" b="1" dirty="0"/>
          </a:p>
          <a:p>
            <a:pPr marL="0" indent="0" algn="ctr" eaLnBrk="1" hangingPunct="1">
              <a:buFontTx/>
              <a:buNone/>
              <a:defRPr/>
            </a:pPr>
            <a:r>
              <a:rPr lang="en-GB" sz="1400" b="1" dirty="0">
                <a:solidFill>
                  <a:srgbClr val="FFC000"/>
                </a:solidFill>
              </a:rPr>
              <a:t>COMMITMENT</a:t>
            </a:r>
            <a:r>
              <a:rPr lang="en-GB" sz="1400" b="1" dirty="0"/>
              <a:t> </a:t>
            </a:r>
            <a:r>
              <a:rPr lang="en-GB" sz="1400" b="1" dirty="0">
                <a:solidFill>
                  <a:srgbClr val="FF0000"/>
                </a:solidFill>
              </a:rPr>
              <a:t>COLLABORATION</a:t>
            </a:r>
            <a:r>
              <a:rPr lang="en-GB" sz="1400" b="1" dirty="0"/>
              <a:t> </a:t>
            </a:r>
            <a:r>
              <a:rPr lang="en-GB" sz="1400" b="1" dirty="0" smtClean="0">
                <a:solidFill>
                  <a:schemeClr val="accent1">
                    <a:lumMod val="50000"/>
                  </a:schemeClr>
                </a:solidFill>
              </a:rPr>
              <a:t>EXCELLENCE</a:t>
            </a:r>
            <a:r>
              <a:rPr lang="en-GB" sz="1400" b="1" dirty="0" smtClean="0"/>
              <a:t> </a:t>
            </a:r>
            <a:r>
              <a:rPr lang="en-GB" sz="1400" b="1" dirty="0">
                <a:solidFill>
                  <a:srgbClr val="FF33CC"/>
                </a:solidFill>
              </a:rPr>
              <a:t>INTEGRITY </a:t>
            </a:r>
            <a:r>
              <a:rPr lang="en-GB" sz="1400" b="1" dirty="0">
                <a:solidFill>
                  <a:schemeClr val="accent2">
                    <a:lumMod val="60000"/>
                    <a:lumOff val="40000"/>
                  </a:schemeClr>
                </a:solidFill>
              </a:rPr>
              <a:t>LEADERSHIP</a:t>
            </a:r>
          </a:p>
          <a:p>
            <a:pPr eaLnBrk="1" hangingPunct="1">
              <a:defRPr/>
            </a:pPr>
            <a:endParaRPr lang="en-US" sz="1100" dirty="0" smtClean="0"/>
          </a:p>
          <a:p>
            <a:pPr eaLnBrk="1" hangingPunct="1">
              <a:defRPr/>
            </a:pPr>
            <a:endParaRPr lang="en-US" sz="1100" dirty="0" smtClean="0"/>
          </a:p>
        </p:txBody>
      </p:sp>
      <p:sp>
        <p:nvSpPr>
          <p:cNvPr id="6" name="Rectangle 5"/>
          <p:cNvSpPr/>
          <p:nvPr/>
        </p:nvSpPr>
        <p:spPr>
          <a:xfrm>
            <a:off x="3923928" y="158685"/>
            <a:ext cx="3960440" cy="738664"/>
          </a:xfrm>
          <a:prstGeom prst="rect">
            <a:avLst/>
          </a:prstGeom>
        </p:spPr>
        <p:txBody>
          <a:bodyPr wrap="square">
            <a:spAutoFit/>
          </a:bodyPr>
          <a:lstStyle/>
          <a:p>
            <a:pPr algn="ctr"/>
            <a:r>
              <a:rPr lang="en-GB" sz="2400" b="1" dirty="0" smtClean="0">
                <a:solidFill>
                  <a:srgbClr val="0088CE"/>
                </a:solidFill>
                <a:latin typeface="Trebuchet MS" pitchFamily="34" charset="0"/>
              </a:rPr>
              <a:t>Selection Overview</a:t>
            </a:r>
          </a:p>
          <a:p>
            <a:pPr algn="ctr"/>
            <a:endParaRPr lang="en-GB" b="1" i="1" u="sng" dirty="0" smtClean="0">
              <a:solidFill>
                <a:srgbClr val="0088CE"/>
              </a:solidFill>
              <a:latin typeface="Trebuchet MS" pitchFamily="34" charset="0"/>
            </a:endParaRPr>
          </a:p>
        </p:txBody>
      </p:sp>
    </p:spTree>
    <p:extLst>
      <p:ext uri="{BB962C8B-B14F-4D97-AF65-F5344CB8AC3E}">
        <p14:creationId xmlns:p14="http://schemas.microsoft.com/office/powerpoint/2010/main" val="3656993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Grp="1" noChangeArrowheads="1"/>
          </p:cNvSpPr>
          <p:nvPr>
            <p:ph type="body" idx="1"/>
          </p:nvPr>
        </p:nvSpPr>
        <p:spPr>
          <a:xfrm>
            <a:off x="609600" y="1082014"/>
            <a:ext cx="7634288" cy="3866000"/>
          </a:xfrm>
        </p:spPr>
        <p:txBody>
          <a:bodyPr>
            <a:normAutofit/>
          </a:bodyPr>
          <a:lstStyle/>
          <a:p>
            <a:pPr marL="0" indent="0" eaLnBrk="1" hangingPunct="1">
              <a:buNone/>
              <a:defRPr/>
            </a:pPr>
            <a:r>
              <a:rPr lang="en-US" sz="1800" b="1" dirty="0" smtClean="0"/>
              <a:t>Application Form:</a:t>
            </a:r>
            <a:br>
              <a:rPr lang="en-US" sz="1800" b="1" dirty="0" smtClean="0"/>
            </a:br>
            <a:endParaRPr lang="en-US" sz="1800" b="1" dirty="0" smtClean="0"/>
          </a:p>
          <a:p>
            <a:pPr eaLnBrk="1" hangingPunct="1">
              <a:defRPr/>
            </a:pPr>
            <a:r>
              <a:rPr lang="en-US" sz="1800" b="1" dirty="0" smtClean="0"/>
              <a:t>Screened independently by two members of the team</a:t>
            </a:r>
          </a:p>
          <a:p>
            <a:pPr eaLnBrk="1" hangingPunct="1">
              <a:defRPr/>
            </a:pPr>
            <a:r>
              <a:rPr lang="en-US" sz="1800" b="1" dirty="0" smtClean="0"/>
              <a:t>Holistic approach taken:</a:t>
            </a:r>
          </a:p>
          <a:p>
            <a:pPr lvl="1">
              <a:defRPr/>
            </a:pPr>
            <a:r>
              <a:rPr lang="en-US" sz="1400" dirty="0" smtClean="0">
                <a:solidFill>
                  <a:schemeClr val="tx2"/>
                </a:solidFill>
              </a:rPr>
              <a:t>Academics (ITT &amp; Teach First)</a:t>
            </a:r>
          </a:p>
          <a:p>
            <a:pPr lvl="1">
              <a:defRPr/>
            </a:pPr>
            <a:r>
              <a:rPr lang="en-US" sz="1400" dirty="0" smtClean="0">
                <a:solidFill>
                  <a:schemeClr val="tx2"/>
                </a:solidFill>
              </a:rPr>
              <a:t>Positions of Responsibility</a:t>
            </a:r>
          </a:p>
          <a:p>
            <a:pPr lvl="1">
              <a:defRPr/>
            </a:pPr>
            <a:r>
              <a:rPr lang="en-US" sz="1400" dirty="0" smtClean="0">
                <a:solidFill>
                  <a:schemeClr val="tx2"/>
                </a:solidFill>
              </a:rPr>
              <a:t>Competency questions</a:t>
            </a:r>
            <a:endParaRPr lang="en-US" sz="1400" dirty="0" smtClean="0"/>
          </a:p>
          <a:p>
            <a:pPr eaLnBrk="1" hangingPunct="1">
              <a:defRPr/>
            </a:pPr>
            <a:r>
              <a:rPr lang="en-GB" sz="1800" b="1" dirty="0" smtClean="0"/>
              <a:t>Assessors trained and continually checked for consistency</a:t>
            </a:r>
          </a:p>
          <a:p>
            <a:pPr eaLnBrk="1" hangingPunct="1">
              <a:defRPr/>
            </a:pPr>
            <a:r>
              <a:rPr lang="en-GB" sz="1800" b="1" dirty="0" smtClean="0"/>
              <a:t>Evidence/marking sheets used - decision made (no automatic cut off)</a:t>
            </a:r>
          </a:p>
          <a:p>
            <a:pPr eaLnBrk="1" hangingPunct="1">
              <a:defRPr/>
            </a:pPr>
            <a:r>
              <a:rPr lang="en-GB" sz="1800" b="1" dirty="0" smtClean="0"/>
              <a:t>Conflict requires conversation to discuss evidence</a:t>
            </a:r>
          </a:p>
          <a:p>
            <a:pPr eaLnBrk="1" hangingPunct="1">
              <a:defRPr/>
            </a:pPr>
            <a:r>
              <a:rPr lang="en-GB" sz="1800" b="1" dirty="0" smtClean="0"/>
              <a:t>Successful applications move on to Assessment Centre</a:t>
            </a:r>
          </a:p>
        </p:txBody>
      </p:sp>
      <p:sp>
        <p:nvSpPr>
          <p:cNvPr id="6" name="Rectangle 5"/>
          <p:cNvSpPr/>
          <p:nvPr/>
        </p:nvSpPr>
        <p:spPr>
          <a:xfrm>
            <a:off x="3419872" y="528017"/>
            <a:ext cx="3960440" cy="738664"/>
          </a:xfrm>
          <a:prstGeom prst="rect">
            <a:avLst/>
          </a:prstGeom>
        </p:spPr>
        <p:txBody>
          <a:bodyPr wrap="square">
            <a:spAutoFit/>
          </a:bodyPr>
          <a:lstStyle/>
          <a:p>
            <a:pPr algn="ctr"/>
            <a:r>
              <a:rPr lang="en-GB" sz="2400" b="1" dirty="0" smtClean="0">
                <a:solidFill>
                  <a:srgbClr val="0088CE"/>
                </a:solidFill>
                <a:latin typeface="Trebuchet MS" pitchFamily="34" charset="0"/>
              </a:rPr>
              <a:t>Selection Overview</a:t>
            </a:r>
          </a:p>
          <a:p>
            <a:pPr algn="ctr"/>
            <a:endParaRPr lang="en-GB" b="1" i="1" u="sng" dirty="0" smtClean="0">
              <a:solidFill>
                <a:srgbClr val="0088CE"/>
              </a:solidFill>
              <a:latin typeface="Trebuchet MS" pitchFamily="34" charset="0"/>
            </a:endParaRPr>
          </a:p>
        </p:txBody>
      </p:sp>
    </p:spTree>
    <p:extLst>
      <p:ext uri="{BB962C8B-B14F-4D97-AF65-F5344CB8AC3E}">
        <p14:creationId xmlns:p14="http://schemas.microsoft.com/office/powerpoint/2010/main" val="314397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Grp="1" noChangeArrowheads="1"/>
          </p:cNvSpPr>
          <p:nvPr>
            <p:ph type="body" idx="1"/>
          </p:nvPr>
        </p:nvSpPr>
        <p:spPr>
          <a:xfrm>
            <a:off x="609600" y="1082014"/>
            <a:ext cx="7634288" cy="3938008"/>
          </a:xfrm>
        </p:spPr>
        <p:txBody>
          <a:bodyPr>
            <a:normAutofit fontScale="92500"/>
          </a:bodyPr>
          <a:lstStyle/>
          <a:p>
            <a:pPr marL="0" indent="0" eaLnBrk="1" hangingPunct="1">
              <a:buNone/>
              <a:defRPr/>
            </a:pPr>
            <a:r>
              <a:rPr lang="en-US" sz="1800" b="1" dirty="0" smtClean="0"/>
              <a:t>Assessment Centre:</a:t>
            </a:r>
          </a:p>
          <a:p>
            <a:pPr marL="0" indent="0" eaLnBrk="1" hangingPunct="1">
              <a:buNone/>
              <a:defRPr/>
            </a:pPr>
            <a:r>
              <a:rPr lang="en-US" sz="1800" b="1" dirty="0" smtClean="0"/>
              <a:t>Competency Based Interview:</a:t>
            </a:r>
            <a:endParaRPr lang="en-US" sz="1800" b="1" dirty="0"/>
          </a:p>
          <a:p>
            <a:pPr lvl="1">
              <a:defRPr/>
            </a:pPr>
            <a:r>
              <a:rPr lang="en-US" sz="1400" dirty="0" smtClean="0">
                <a:solidFill>
                  <a:schemeClr val="tx2"/>
                </a:solidFill>
              </a:rPr>
              <a:t>Personal history, work experience, attitudes to working with children</a:t>
            </a:r>
          </a:p>
          <a:p>
            <a:pPr lvl="1">
              <a:defRPr/>
            </a:pPr>
            <a:r>
              <a:rPr lang="en-US" sz="1400" dirty="0" smtClean="0">
                <a:solidFill>
                  <a:schemeClr val="tx2"/>
                </a:solidFill>
              </a:rPr>
              <a:t>Teach First competencies, motivation and ‘fit’ to Teach First vision and 2 year </a:t>
            </a:r>
            <a:r>
              <a:rPr lang="en-US" sz="1400" dirty="0" err="1" smtClean="0">
                <a:solidFill>
                  <a:schemeClr val="tx2"/>
                </a:solidFill>
              </a:rPr>
              <a:t>programme</a:t>
            </a:r>
            <a:endParaRPr lang="en-US" sz="1400" dirty="0">
              <a:solidFill>
                <a:schemeClr val="tx2"/>
              </a:solidFill>
            </a:endParaRPr>
          </a:p>
          <a:p>
            <a:pPr>
              <a:defRPr/>
            </a:pPr>
            <a:r>
              <a:rPr lang="en-US" sz="1800" b="1" dirty="0" smtClean="0"/>
              <a:t>Case Study:</a:t>
            </a:r>
            <a:endParaRPr lang="en-US" sz="1800" b="1" dirty="0"/>
          </a:p>
          <a:p>
            <a:pPr lvl="1">
              <a:defRPr/>
            </a:pPr>
            <a:r>
              <a:rPr lang="en-US" sz="1400" dirty="0" smtClean="0">
                <a:solidFill>
                  <a:schemeClr val="tx2"/>
                </a:solidFill>
              </a:rPr>
              <a:t>School based group discussion (30 </a:t>
            </a:r>
            <a:r>
              <a:rPr lang="en-US" sz="1400" dirty="0" err="1" smtClean="0">
                <a:solidFill>
                  <a:schemeClr val="tx2"/>
                </a:solidFill>
              </a:rPr>
              <a:t>mins</a:t>
            </a:r>
            <a:r>
              <a:rPr lang="en-US" sz="1400" dirty="0" smtClean="0">
                <a:solidFill>
                  <a:schemeClr val="tx2"/>
                </a:solidFill>
              </a:rPr>
              <a:t>)</a:t>
            </a:r>
            <a:endParaRPr lang="en-US" sz="1400" dirty="0">
              <a:solidFill>
                <a:schemeClr val="tx2"/>
              </a:solidFill>
            </a:endParaRPr>
          </a:p>
          <a:p>
            <a:pPr eaLnBrk="1" hangingPunct="1">
              <a:defRPr/>
            </a:pPr>
            <a:r>
              <a:rPr lang="en-US" sz="1800" b="1" dirty="0" smtClean="0"/>
              <a:t>Case Study Self-Evaluation </a:t>
            </a:r>
          </a:p>
          <a:p>
            <a:pPr eaLnBrk="1" hangingPunct="1">
              <a:defRPr/>
            </a:pPr>
            <a:r>
              <a:rPr lang="en-US" sz="1800" b="1" dirty="0" smtClean="0"/>
              <a:t>Sample Teaching Lesson:</a:t>
            </a:r>
          </a:p>
          <a:p>
            <a:pPr lvl="1">
              <a:defRPr/>
            </a:pPr>
            <a:r>
              <a:rPr lang="en-US" sz="1400" dirty="0" smtClean="0">
                <a:solidFill>
                  <a:schemeClr val="tx2"/>
                </a:solidFill>
              </a:rPr>
              <a:t>Candidates deliver pre-prepared 7 minute lesson on chosen National Curriculum subject</a:t>
            </a:r>
          </a:p>
          <a:p>
            <a:pPr lvl="1">
              <a:defRPr/>
            </a:pPr>
            <a:r>
              <a:rPr lang="en-US" sz="1400" dirty="0" smtClean="0">
                <a:solidFill>
                  <a:schemeClr val="tx2"/>
                </a:solidFill>
              </a:rPr>
              <a:t>One week before AC candidates given topic titles</a:t>
            </a:r>
          </a:p>
          <a:p>
            <a:pPr eaLnBrk="1" hangingPunct="1">
              <a:defRPr/>
            </a:pPr>
            <a:r>
              <a:rPr lang="en-GB" sz="1800" b="1" dirty="0" smtClean="0"/>
              <a:t>Sample Teaching Lesson Self-Evaluation </a:t>
            </a:r>
          </a:p>
          <a:p>
            <a:pPr eaLnBrk="1" hangingPunct="1">
              <a:defRPr/>
            </a:pPr>
            <a:endParaRPr lang="en-GB" sz="1800" b="1" dirty="0"/>
          </a:p>
          <a:p>
            <a:pPr marL="0" indent="0" eaLnBrk="1" hangingPunct="1">
              <a:buNone/>
              <a:defRPr/>
            </a:pPr>
            <a:r>
              <a:rPr lang="en-GB" sz="1800" b="1" dirty="0" smtClean="0"/>
              <a:t>Offer &amp; References</a:t>
            </a:r>
          </a:p>
          <a:p>
            <a:pPr eaLnBrk="1" hangingPunct="1">
              <a:defRPr/>
            </a:pPr>
            <a:endParaRPr lang="en-GB" sz="1800" b="1" dirty="0"/>
          </a:p>
        </p:txBody>
      </p:sp>
      <p:sp>
        <p:nvSpPr>
          <p:cNvPr id="6" name="Rectangle 5"/>
          <p:cNvSpPr/>
          <p:nvPr/>
        </p:nvSpPr>
        <p:spPr>
          <a:xfrm>
            <a:off x="3419872" y="528017"/>
            <a:ext cx="3960440" cy="738664"/>
          </a:xfrm>
          <a:prstGeom prst="rect">
            <a:avLst/>
          </a:prstGeom>
        </p:spPr>
        <p:txBody>
          <a:bodyPr wrap="square">
            <a:spAutoFit/>
          </a:bodyPr>
          <a:lstStyle/>
          <a:p>
            <a:pPr algn="ctr"/>
            <a:r>
              <a:rPr lang="en-GB" sz="2400" b="1" dirty="0" smtClean="0">
                <a:solidFill>
                  <a:srgbClr val="0088CE"/>
                </a:solidFill>
                <a:latin typeface="Trebuchet MS" pitchFamily="34" charset="0"/>
              </a:rPr>
              <a:t>Selection Overview</a:t>
            </a:r>
          </a:p>
          <a:p>
            <a:pPr algn="ctr"/>
            <a:endParaRPr lang="en-GB" b="1" i="1" u="sng" dirty="0" smtClean="0">
              <a:solidFill>
                <a:srgbClr val="0088CE"/>
              </a:solidFill>
              <a:latin typeface="Trebuchet MS" pitchFamily="34" charset="0"/>
            </a:endParaRPr>
          </a:p>
        </p:txBody>
      </p:sp>
    </p:spTree>
    <p:extLst>
      <p:ext uri="{BB962C8B-B14F-4D97-AF65-F5344CB8AC3E}">
        <p14:creationId xmlns:p14="http://schemas.microsoft.com/office/powerpoint/2010/main" val="1765636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2"/>
                </a:solidFill>
              </a:rPr>
              <a:t>				Delivery of </a:t>
            </a:r>
            <a:r>
              <a:rPr lang="en-GB" dirty="0" smtClean="0">
                <a:solidFill>
                  <a:schemeClr val="bg2"/>
                </a:solidFill>
              </a:rPr>
              <a:t>2015</a:t>
            </a:r>
            <a:endParaRPr lang="en-US" dirty="0">
              <a:solidFill>
                <a:schemeClr val="bg2"/>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29</a:t>
            </a:fld>
            <a:endParaRPr lang="en-GB">
              <a:solidFill>
                <a:srgbClr val="000000">
                  <a:tint val="75000"/>
                </a:srgb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78045718"/>
              </p:ext>
            </p:extLst>
          </p:nvPr>
        </p:nvGraphicFramePr>
        <p:xfrm>
          <a:off x="323528" y="1089122"/>
          <a:ext cx="8504204" cy="367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6323823" y="3962646"/>
            <a:ext cx="2497013" cy="261610"/>
          </a:xfrm>
          <a:prstGeom prst="rect">
            <a:avLst/>
          </a:prstGeom>
          <a:noFill/>
        </p:spPr>
        <p:txBody>
          <a:bodyPr wrap="square" rtlCol="0">
            <a:spAutoFit/>
          </a:bodyPr>
          <a:lstStyle/>
          <a:p>
            <a:r>
              <a:rPr lang="en-GB" sz="1100" dirty="0" smtClean="0">
                <a:solidFill>
                  <a:srgbClr val="000000"/>
                </a:solidFill>
              </a:rPr>
              <a:t>% Offers made at Assessment Centre</a:t>
            </a:r>
            <a:endParaRPr lang="en-GB" sz="1100" dirty="0">
              <a:solidFill>
                <a:srgbClr val="000000"/>
              </a:solidFill>
            </a:endParaRPr>
          </a:p>
        </p:txBody>
      </p:sp>
      <p:sp>
        <p:nvSpPr>
          <p:cNvPr id="3" name="TextBox 2"/>
          <p:cNvSpPr txBox="1"/>
          <p:nvPr/>
        </p:nvSpPr>
        <p:spPr>
          <a:xfrm>
            <a:off x="6553200" y="4250149"/>
            <a:ext cx="2069797" cy="369332"/>
          </a:xfrm>
          <a:prstGeom prst="rect">
            <a:avLst/>
          </a:prstGeom>
          <a:noFill/>
        </p:spPr>
        <p:txBody>
          <a:bodyPr wrap="none" rtlCol="0">
            <a:spAutoFit/>
          </a:bodyPr>
          <a:lstStyle/>
          <a:p>
            <a:r>
              <a:rPr lang="en-GB" dirty="0" smtClean="0"/>
              <a:t>61% (up from 51%)</a:t>
            </a:r>
            <a:endParaRPr lang="en-GB" dirty="0"/>
          </a:p>
        </p:txBody>
      </p:sp>
    </p:spTree>
    <p:extLst>
      <p:ext uri="{BB962C8B-B14F-4D97-AF65-F5344CB8AC3E}">
        <p14:creationId xmlns:p14="http://schemas.microsoft.com/office/powerpoint/2010/main" val="78428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803488"/>
            <a:ext cx="8640960" cy="4062651"/>
          </a:xfrm>
          <a:prstGeom prst="rect">
            <a:avLst/>
          </a:prstGeom>
          <a:noFill/>
        </p:spPr>
        <p:txBody>
          <a:bodyPr wrap="square" rtlCol="0">
            <a:spAutoFit/>
          </a:bodyPr>
          <a:lstStyle/>
          <a:p>
            <a:r>
              <a:rPr lang="en-GB" b="1" dirty="0" smtClean="0">
                <a:solidFill>
                  <a:srgbClr val="0088CE"/>
                </a:solidFill>
              </a:rPr>
              <a:t>Since placing our first cohort in London in 2003, we have recruited nearly 8,700 teachers and now partner with schools serving low-income communities in every region of England and Wales.</a:t>
            </a:r>
          </a:p>
          <a:p>
            <a:endParaRPr lang="en-GB" sz="2000" b="1" dirty="0" smtClean="0">
              <a:solidFill>
                <a:srgbClr val="0088CE"/>
              </a:solidFill>
            </a:endParaRPr>
          </a:p>
          <a:p>
            <a:r>
              <a:rPr lang="en-GB" sz="1600" dirty="0" smtClean="0">
                <a:solidFill>
                  <a:srgbClr val="7D8083"/>
                </a:solidFill>
              </a:rPr>
              <a:t>These teachers have now taught more than </a:t>
            </a:r>
            <a:br>
              <a:rPr lang="en-GB" sz="1600" dirty="0" smtClean="0">
                <a:solidFill>
                  <a:srgbClr val="7D8083"/>
                </a:solidFill>
              </a:rPr>
            </a:br>
            <a:r>
              <a:rPr lang="en-GB" sz="1600" b="1" dirty="0" smtClean="0">
                <a:solidFill>
                  <a:srgbClr val="FF3399"/>
                </a:solidFill>
              </a:rPr>
              <a:t>1 million pupils </a:t>
            </a:r>
            <a:r>
              <a:rPr lang="en-GB" sz="1600" dirty="0" smtClean="0">
                <a:solidFill>
                  <a:srgbClr val="7D8083"/>
                </a:solidFill>
              </a:rPr>
              <a:t>across the breadth of </a:t>
            </a:r>
            <a:br>
              <a:rPr lang="en-GB" sz="1600" dirty="0" smtClean="0">
                <a:solidFill>
                  <a:srgbClr val="7D8083"/>
                </a:solidFill>
              </a:rPr>
            </a:br>
            <a:r>
              <a:rPr lang="en-GB" sz="1600" dirty="0" smtClean="0">
                <a:solidFill>
                  <a:srgbClr val="7D8083"/>
                </a:solidFill>
              </a:rPr>
              <a:t>England and Wales.</a:t>
            </a:r>
          </a:p>
          <a:p>
            <a:endParaRPr lang="en-GB" sz="1600" dirty="0">
              <a:solidFill>
                <a:srgbClr val="7D8083"/>
              </a:solidFill>
            </a:endParaRPr>
          </a:p>
          <a:p>
            <a:r>
              <a:rPr lang="en-GB" sz="1600" dirty="0" smtClean="0">
                <a:solidFill>
                  <a:srgbClr val="7D8083"/>
                </a:solidFill>
              </a:rPr>
              <a:t>Growing to 2,000 participants a year would represent</a:t>
            </a:r>
            <a:br>
              <a:rPr lang="en-GB" sz="1600" dirty="0" smtClean="0">
                <a:solidFill>
                  <a:srgbClr val="7D8083"/>
                </a:solidFill>
              </a:rPr>
            </a:br>
            <a:r>
              <a:rPr lang="en-GB" sz="1600" dirty="0" smtClean="0">
                <a:solidFill>
                  <a:srgbClr val="7D8083"/>
                </a:solidFill>
              </a:rPr>
              <a:t>unprecedented growth and would see Teach First:</a:t>
            </a:r>
          </a:p>
          <a:p>
            <a:pPr marL="285750" indent="-285750">
              <a:buFont typeface="Arial" panose="020B0604020202020204" pitchFamily="34" charset="0"/>
              <a:buChar char="•"/>
            </a:pPr>
            <a:r>
              <a:rPr lang="en-GB" sz="1200" dirty="0" smtClean="0">
                <a:solidFill>
                  <a:srgbClr val="7D8083"/>
                </a:solidFill>
              </a:rPr>
              <a:t>provide 38% of all new teachers in eligible secondary schools</a:t>
            </a:r>
            <a:endParaRPr lang="en-GB" sz="1200" dirty="0">
              <a:solidFill>
                <a:srgbClr val="7D8083"/>
              </a:solidFill>
            </a:endParaRPr>
          </a:p>
          <a:p>
            <a:pPr marL="285750" indent="-285750">
              <a:buFont typeface="Arial" panose="020B0604020202020204" pitchFamily="34" charset="0"/>
              <a:buChar char="•"/>
            </a:pPr>
            <a:r>
              <a:rPr lang="en-GB" sz="1200" dirty="0" smtClean="0">
                <a:solidFill>
                  <a:srgbClr val="7D8083"/>
                </a:solidFill>
              </a:rPr>
              <a:t>provide 54% of all new maths and science teachers</a:t>
            </a:r>
            <a:br>
              <a:rPr lang="en-GB" sz="1200" dirty="0" smtClean="0">
                <a:solidFill>
                  <a:srgbClr val="7D8083"/>
                </a:solidFill>
              </a:rPr>
            </a:br>
            <a:r>
              <a:rPr lang="en-GB" sz="1200" dirty="0" smtClean="0">
                <a:solidFill>
                  <a:srgbClr val="7D8083"/>
                </a:solidFill>
              </a:rPr>
              <a:t>in eligible English secondary schools</a:t>
            </a:r>
            <a:endParaRPr lang="en-GB" sz="1200" dirty="0">
              <a:solidFill>
                <a:srgbClr val="7D8083"/>
              </a:solidFill>
            </a:endParaRPr>
          </a:p>
          <a:p>
            <a:pPr marL="285750" indent="-285750">
              <a:buFont typeface="Arial" panose="020B0604020202020204" pitchFamily="34" charset="0"/>
              <a:buChar char="•"/>
            </a:pPr>
            <a:r>
              <a:rPr lang="en-GB" sz="1200" dirty="0" smtClean="0">
                <a:solidFill>
                  <a:srgbClr val="7D8083"/>
                </a:solidFill>
              </a:rPr>
              <a:t>provide 16% of all new teachers in eligible English</a:t>
            </a:r>
            <a:br>
              <a:rPr lang="en-GB" sz="1200" dirty="0" smtClean="0">
                <a:solidFill>
                  <a:srgbClr val="7D8083"/>
                </a:solidFill>
              </a:rPr>
            </a:br>
            <a:r>
              <a:rPr lang="en-GB" sz="1200" dirty="0" smtClean="0">
                <a:solidFill>
                  <a:srgbClr val="7D8083"/>
                </a:solidFill>
              </a:rPr>
              <a:t>primary schools</a:t>
            </a:r>
          </a:p>
          <a:p>
            <a:endParaRPr lang="en-GB" dirty="0">
              <a:solidFill>
                <a:srgbClr val="7D8083"/>
              </a:solidFill>
            </a:endParaRPr>
          </a:p>
        </p:txBody>
      </p:sp>
      <p:graphicFrame>
        <p:nvGraphicFramePr>
          <p:cNvPr id="6" name="Object 5"/>
          <p:cNvGraphicFramePr>
            <a:graphicFrameLocks noChangeAspect="1"/>
          </p:cNvGraphicFramePr>
          <p:nvPr>
            <p:extLst/>
          </p:nvPr>
        </p:nvGraphicFramePr>
        <p:xfrm>
          <a:off x="5364252" y="1491404"/>
          <a:ext cx="2938643" cy="3445524"/>
        </p:xfrm>
        <a:graphic>
          <a:graphicData uri="http://schemas.openxmlformats.org/presentationml/2006/ole">
            <mc:AlternateContent xmlns:mc="http://schemas.openxmlformats.org/markup-compatibility/2006">
              <mc:Choice xmlns:v="urn:schemas-microsoft-com:vml" Requires="v">
                <p:oleObj spid="_x0000_s4108" name="Photo Editor Photo" r:id="rId4" imgW="4761905" imgH="5714286" progId="">
                  <p:embed/>
                </p:oleObj>
              </mc:Choice>
              <mc:Fallback>
                <p:oleObj name="Photo Editor Photo" r:id="rId4" imgW="4761905" imgH="57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252" y="1491404"/>
                        <a:ext cx="2938643" cy="344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Oval 1"/>
          <p:cNvSpPr/>
          <p:nvPr/>
        </p:nvSpPr>
        <p:spPr>
          <a:xfrm>
            <a:off x="6084168" y="3795886"/>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Oval 7"/>
          <p:cNvSpPr/>
          <p:nvPr/>
        </p:nvSpPr>
        <p:spPr>
          <a:xfrm>
            <a:off x="6804248" y="1851670"/>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6974733" y="2419315"/>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6516216" y="2807160"/>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6686701" y="3363838"/>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7118749" y="3095192"/>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7740352" y="3338851"/>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7406781" y="3939902"/>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7752665" y="4084934"/>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6542685" y="3940918"/>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6686701" y="4372966"/>
            <a:ext cx="288032" cy="288032"/>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17779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c 12"/>
          <p:cNvSpPr>
            <a:spLocks/>
          </p:cNvSpPr>
          <p:nvPr/>
        </p:nvSpPr>
        <p:spPr bwMode="gray">
          <a:xfrm rot="-5400000">
            <a:off x="2873234" y="2447770"/>
            <a:ext cx="1850782" cy="514567"/>
          </a:xfrm>
          <a:custGeom>
            <a:avLst/>
            <a:gdLst>
              <a:gd name="T0" fmla="*/ 1242198439 w 29330"/>
              <a:gd name="T1" fmla="*/ 29658869 h 21600"/>
              <a:gd name="T2" fmla="*/ 0 w 29330"/>
              <a:gd name="T3" fmla="*/ 31337128 h 21600"/>
              <a:gd name="T4" fmla="*/ 601151197 w 29330"/>
              <a:gd name="T5" fmla="*/ 0 h 21600"/>
              <a:gd name="T6" fmla="*/ 0 60000 65536"/>
              <a:gd name="T7" fmla="*/ 0 60000 65536"/>
              <a:gd name="T8" fmla="*/ 0 60000 65536"/>
              <a:gd name="T9" fmla="*/ 0 w 29330"/>
              <a:gd name="T10" fmla="*/ 0 h 21600"/>
              <a:gd name="T11" fmla="*/ 29330 w 29330"/>
              <a:gd name="T12" fmla="*/ 21600 h 21600"/>
            </a:gdLst>
            <a:ahLst/>
            <a:cxnLst>
              <a:cxn ang="T6">
                <a:pos x="T0" y="T1"/>
              </a:cxn>
              <a:cxn ang="T7">
                <a:pos x="T2" y="T3"/>
              </a:cxn>
              <a:cxn ang="T8">
                <a:pos x="T4" y="T5"/>
              </a:cxn>
            </a:cxnLst>
            <a:rect l="T9" t="T10" r="T11" b="T12"/>
            <a:pathLst>
              <a:path w="29330" h="21600" fill="none" extrusionOk="0">
                <a:moveTo>
                  <a:pt x="29329" y="15409"/>
                </a:moveTo>
                <a:cubicBezTo>
                  <a:pt x="25290" y="19377"/>
                  <a:pt x="19855" y="21599"/>
                  <a:pt x="14194" y="21600"/>
                </a:cubicBezTo>
                <a:cubicBezTo>
                  <a:pt x="8975" y="21600"/>
                  <a:pt x="3933" y="19710"/>
                  <a:pt x="0" y="16281"/>
                </a:cubicBezTo>
              </a:path>
              <a:path w="29330" h="21600" stroke="0" extrusionOk="0">
                <a:moveTo>
                  <a:pt x="29329" y="15409"/>
                </a:moveTo>
                <a:cubicBezTo>
                  <a:pt x="25290" y="19377"/>
                  <a:pt x="19855" y="21599"/>
                  <a:pt x="14194" y="21600"/>
                </a:cubicBezTo>
                <a:cubicBezTo>
                  <a:pt x="8975" y="21600"/>
                  <a:pt x="3933" y="19710"/>
                  <a:pt x="0" y="16281"/>
                </a:cubicBezTo>
                <a:lnTo>
                  <a:pt x="14194" y="0"/>
                </a:lnTo>
                <a:lnTo>
                  <a:pt x="29329" y="15409"/>
                </a:lnTo>
                <a:close/>
              </a:path>
            </a:pathLst>
          </a:custGeom>
          <a:noFill/>
          <a:ln w="38100" cmpd="sng">
            <a:solidFill>
              <a:srgbClr val="002663"/>
            </a:solidFill>
            <a:round/>
            <a:headEnd type="none" w="med" len="med"/>
            <a:tailEnd type="none" w="med" len="med"/>
          </a:ln>
        </p:spPr>
        <p:txBody>
          <a:bodyPr/>
          <a:lstStyle/>
          <a:p>
            <a:endParaRPr lang="en-US">
              <a:solidFill>
                <a:prstClr val="black"/>
              </a:solidFill>
            </a:endParaRPr>
          </a:p>
        </p:txBody>
      </p:sp>
      <p:sp>
        <p:nvSpPr>
          <p:cNvPr id="39937" name="Title 1"/>
          <p:cNvSpPr>
            <a:spLocks noGrp="1"/>
          </p:cNvSpPr>
          <p:nvPr>
            <p:ph type="title"/>
          </p:nvPr>
        </p:nvSpPr>
        <p:spPr>
          <a:xfrm>
            <a:off x="3933172" y="-13217"/>
            <a:ext cx="5116513" cy="857250"/>
          </a:xfrm>
        </p:spPr>
        <p:txBody>
          <a:bodyPr>
            <a:normAutofit/>
          </a:bodyPr>
          <a:lstStyle/>
          <a:p>
            <a:pPr algn="r" eaLnBrk="1" hangingPunct="1"/>
            <a:r>
              <a:rPr lang="en-GB" sz="2000" b="1" dirty="0" smtClean="0">
                <a:solidFill>
                  <a:srgbClr val="0088CE"/>
                </a:solidFill>
              </a:rPr>
              <a:t>Pipeline Projection </a:t>
            </a:r>
            <a:r>
              <a:rPr lang="en-GB" sz="2000" b="1" dirty="0">
                <a:solidFill>
                  <a:srgbClr val="0088CE"/>
                </a:solidFill>
              </a:rPr>
              <a:t>for </a:t>
            </a:r>
            <a:r>
              <a:rPr lang="en-GB" sz="2000" b="1" dirty="0" smtClean="0">
                <a:solidFill>
                  <a:srgbClr val="0088CE"/>
                </a:solidFill>
              </a:rPr>
              <a:t>2015/16</a:t>
            </a:r>
            <a:endParaRPr lang="en-GB" sz="2000" b="1" dirty="0">
              <a:solidFill>
                <a:srgbClr val="0088CE"/>
              </a:solidFill>
            </a:endParaRPr>
          </a:p>
        </p:txBody>
      </p:sp>
      <p:sp>
        <p:nvSpPr>
          <p:cNvPr id="75" name="Rectangle 74"/>
          <p:cNvSpPr>
            <a:spLocks noChangeArrowheads="1"/>
          </p:cNvSpPr>
          <p:nvPr/>
        </p:nvSpPr>
        <p:spPr bwMode="gray">
          <a:xfrm>
            <a:off x="2092474" y="2139702"/>
            <a:ext cx="895350" cy="323165"/>
          </a:xfrm>
          <a:prstGeom prst="rect">
            <a:avLst/>
          </a:prstGeom>
          <a:noFill/>
          <a:ln w="9525">
            <a:noFill/>
            <a:miter lim="800000"/>
            <a:headEnd/>
            <a:tailEnd/>
          </a:ln>
          <a:effectLst/>
        </p:spPr>
        <p:txBody>
          <a:bodyPr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77399">
              <a:buClr>
                <a:srgbClr val="273973"/>
              </a:buClr>
              <a:defRPr/>
            </a:pPr>
            <a:r>
              <a:rPr lang="en-GB" sz="1050" b="1" dirty="0" smtClean="0">
                <a:solidFill>
                  <a:srgbClr val="323232"/>
                </a:solidFill>
              </a:rPr>
              <a:t>Created Applications*</a:t>
            </a:r>
            <a:endParaRPr lang="en-GB" sz="1050" b="1" dirty="0">
              <a:solidFill>
                <a:srgbClr val="323232"/>
              </a:solidFill>
            </a:endParaRPr>
          </a:p>
        </p:txBody>
      </p:sp>
      <p:sp>
        <p:nvSpPr>
          <p:cNvPr id="76" name="Rectangle 75"/>
          <p:cNvSpPr>
            <a:spLocks noChangeArrowheads="1"/>
          </p:cNvSpPr>
          <p:nvPr/>
        </p:nvSpPr>
        <p:spPr bwMode="gray">
          <a:xfrm>
            <a:off x="4196663" y="2158357"/>
            <a:ext cx="857250" cy="484748"/>
          </a:xfrm>
          <a:prstGeom prst="rect">
            <a:avLst/>
          </a:prstGeom>
          <a:noFill/>
          <a:ln w="9525" algn="ctr">
            <a:noFill/>
            <a:miter lim="800000"/>
            <a:headEnd/>
            <a:tailEnd/>
          </a:ln>
          <a:effectLst/>
        </p:spPr>
        <p:txBody>
          <a:bodyPr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77399">
              <a:buClr>
                <a:srgbClr val="273973"/>
              </a:buClr>
              <a:defRPr/>
            </a:pPr>
            <a:r>
              <a:rPr lang="en-GB" sz="1050" b="1" dirty="0" smtClean="0">
                <a:solidFill>
                  <a:prstClr val="black"/>
                </a:solidFill>
              </a:rPr>
              <a:t>Offered </a:t>
            </a:r>
            <a:r>
              <a:rPr lang="en-GB" sz="1050" b="1" dirty="0">
                <a:solidFill>
                  <a:prstClr val="black"/>
                </a:solidFill>
              </a:rPr>
              <a:t/>
            </a:r>
            <a:br>
              <a:rPr lang="en-GB" sz="1050" b="1" dirty="0">
                <a:solidFill>
                  <a:prstClr val="black"/>
                </a:solidFill>
              </a:rPr>
            </a:br>
            <a:r>
              <a:rPr lang="en-GB" sz="1050" b="1" dirty="0">
                <a:solidFill>
                  <a:prstClr val="black"/>
                </a:solidFill>
              </a:rPr>
              <a:t>Assessment</a:t>
            </a:r>
            <a:br>
              <a:rPr lang="en-GB" sz="1050" b="1" dirty="0">
                <a:solidFill>
                  <a:prstClr val="black"/>
                </a:solidFill>
              </a:rPr>
            </a:br>
            <a:r>
              <a:rPr lang="en-GB" sz="1050" b="1" dirty="0">
                <a:solidFill>
                  <a:prstClr val="black"/>
                </a:solidFill>
              </a:rPr>
              <a:t>Centre</a:t>
            </a:r>
            <a:endParaRPr lang="en-GB" sz="1050" b="1" baseline="30000" dirty="0">
              <a:solidFill>
                <a:prstClr val="black"/>
              </a:solidFill>
            </a:endParaRPr>
          </a:p>
        </p:txBody>
      </p:sp>
      <p:sp>
        <p:nvSpPr>
          <p:cNvPr id="77" name="Rectangle 76"/>
          <p:cNvSpPr>
            <a:spLocks noChangeArrowheads="1"/>
          </p:cNvSpPr>
          <p:nvPr/>
        </p:nvSpPr>
        <p:spPr bwMode="gray">
          <a:xfrm>
            <a:off x="5164418" y="2217371"/>
            <a:ext cx="989435" cy="323165"/>
          </a:xfrm>
          <a:prstGeom prst="rect">
            <a:avLst/>
          </a:prstGeom>
          <a:noFill/>
          <a:ln w="9525">
            <a:noFill/>
            <a:miter lim="800000"/>
            <a:headEnd/>
            <a:tailEnd/>
          </a:ln>
          <a:effec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77399">
              <a:buClr>
                <a:srgbClr val="273973"/>
              </a:buClr>
              <a:defRPr/>
            </a:pPr>
            <a:r>
              <a:rPr lang="en-GB" sz="1050" b="1" dirty="0" smtClean="0">
                <a:solidFill>
                  <a:prstClr val="black"/>
                </a:solidFill>
              </a:rPr>
              <a:t>Fresh Offers for 2016</a:t>
            </a:r>
            <a:endParaRPr lang="en-GB" sz="1050" b="1" dirty="0">
              <a:solidFill>
                <a:prstClr val="black"/>
              </a:solidFill>
            </a:endParaRPr>
          </a:p>
        </p:txBody>
      </p:sp>
      <p:sp>
        <p:nvSpPr>
          <p:cNvPr id="78" name="Rectangle 77"/>
          <p:cNvSpPr>
            <a:spLocks noChangeArrowheads="1"/>
          </p:cNvSpPr>
          <p:nvPr/>
        </p:nvSpPr>
        <p:spPr bwMode="gray">
          <a:xfrm>
            <a:off x="6564182" y="2264191"/>
            <a:ext cx="798512" cy="161583"/>
          </a:xfrm>
          <a:prstGeom prst="rect">
            <a:avLst/>
          </a:prstGeom>
          <a:noFill/>
          <a:ln w="9525">
            <a:noFill/>
            <a:miter lim="800000"/>
            <a:headEnd/>
            <a:tailEnd/>
          </a:ln>
          <a:effectLst/>
        </p:spPr>
        <p:txBody>
          <a:bodyPr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77399">
              <a:buClr>
                <a:srgbClr val="273973"/>
              </a:buClr>
              <a:defRPr/>
            </a:pPr>
            <a:r>
              <a:rPr lang="en-GB" sz="1050" b="1" dirty="0" smtClean="0">
                <a:solidFill>
                  <a:prstClr val="black"/>
                </a:solidFill>
              </a:rPr>
              <a:t>Starting SI</a:t>
            </a:r>
            <a:endParaRPr lang="en-GB" sz="1050" b="1" dirty="0">
              <a:solidFill>
                <a:prstClr val="black"/>
              </a:solidFill>
            </a:endParaRPr>
          </a:p>
        </p:txBody>
      </p:sp>
      <p:sp>
        <p:nvSpPr>
          <p:cNvPr id="79" name="TextBox 26"/>
          <p:cNvSpPr txBox="1">
            <a:spLocks noChangeArrowheads="1"/>
          </p:cNvSpPr>
          <p:nvPr/>
        </p:nvSpPr>
        <p:spPr bwMode="auto">
          <a:xfrm>
            <a:off x="4179279" y="2748259"/>
            <a:ext cx="803425" cy="338554"/>
          </a:xfrm>
          <a:prstGeom prst="rect">
            <a:avLst/>
          </a:prstGeom>
          <a:noFill/>
          <a:ln w="9525">
            <a:noFill/>
            <a:miter lim="800000"/>
            <a:headEnd/>
            <a:tailEnd/>
          </a:ln>
        </p:spPr>
        <p:txBody>
          <a:bodyPr wrap="none">
            <a:spAutoFit/>
          </a:bodyPr>
          <a:lstStyle/>
          <a:p>
            <a:r>
              <a:rPr lang="en-GB" sz="1600" b="1" dirty="0">
                <a:solidFill>
                  <a:srgbClr val="000000"/>
                </a:solidFill>
              </a:rPr>
              <a:t> </a:t>
            </a:r>
            <a:r>
              <a:rPr lang="en-GB" sz="1600" b="1" dirty="0" smtClean="0">
                <a:solidFill>
                  <a:srgbClr val="000000"/>
                </a:solidFill>
              </a:rPr>
              <a:t>5,469</a:t>
            </a:r>
            <a:endParaRPr lang="en-GB" sz="1600" b="1" dirty="0">
              <a:solidFill>
                <a:srgbClr val="000000"/>
              </a:solidFill>
            </a:endParaRPr>
          </a:p>
        </p:txBody>
      </p:sp>
      <p:sp>
        <p:nvSpPr>
          <p:cNvPr id="81" name="Rectangle 80"/>
          <p:cNvSpPr>
            <a:spLocks noChangeArrowheads="1"/>
          </p:cNvSpPr>
          <p:nvPr/>
        </p:nvSpPr>
        <p:spPr bwMode="gray">
          <a:xfrm>
            <a:off x="3078474" y="2161123"/>
            <a:ext cx="849313" cy="323165"/>
          </a:xfrm>
          <a:prstGeom prst="rect">
            <a:avLst/>
          </a:prstGeom>
          <a:noFill/>
          <a:ln w="9525">
            <a:noFill/>
            <a:miter lim="800000"/>
            <a:headEnd/>
            <a:tailEnd/>
          </a:ln>
          <a:effectLst/>
        </p:spPr>
        <p:txBody>
          <a:bodyPr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77399">
              <a:buClr>
                <a:srgbClr val="273973"/>
              </a:buClr>
              <a:defRPr/>
            </a:pPr>
            <a:r>
              <a:rPr lang="en-GB" sz="1050" b="1" dirty="0">
                <a:solidFill>
                  <a:prstClr val="black"/>
                </a:solidFill>
              </a:rPr>
              <a:t>Submitted</a:t>
            </a:r>
            <a:br>
              <a:rPr lang="en-GB" sz="1050" b="1" dirty="0">
                <a:solidFill>
                  <a:prstClr val="black"/>
                </a:solidFill>
              </a:rPr>
            </a:br>
            <a:r>
              <a:rPr lang="en-GB" sz="1050" b="1" dirty="0">
                <a:solidFill>
                  <a:prstClr val="black"/>
                </a:solidFill>
              </a:rPr>
              <a:t>Applications</a:t>
            </a:r>
          </a:p>
        </p:txBody>
      </p:sp>
      <p:sp>
        <p:nvSpPr>
          <p:cNvPr id="82" name="Line 10"/>
          <p:cNvSpPr>
            <a:spLocks noChangeShapeType="1"/>
          </p:cNvSpPr>
          <p:nvPr/>
        </p:nvSpPr>
        <p:spPr bwMode="gray">
          <a:xfrm>
            <a:off x="1706011" y="1560909"/>
            <a:ext cx="5556759" cy="578319"/>
          </a:xfrm>
          <a:prstGeom prst="line">
            <a:avLst/>
          </a:prstGeom>
          <a:noFill/>
          <a:ln w="38100">
            <a:solidFill>
              <a:srgbClr val="002663"/>
            </a:solidFill>
            <a:round/>
            <a:headEnd/>
            <a:tailEnd/>
          </a:ln>
        </p:spPr>
        <p:txBody>
          <a:bodyPr/>
          <a:lstStyle/>
          <a:p>
            <a:endParaRPr lang="en-US">
              <a:solidFill>
                <a:prstClr val="black"/>
              </a:solidFill>
            </a:endParaRPr>
          </a:p>
        </p:txBody>
      </p:sp>
      <p:sp>
        <p:nvSpPr>
          <p:cNvPr id="83" name="Arc 11"/>
          <p:cNvSpPr>
            <a:spLocks/>
          </p:cNvSpPr>
          <p:nvPr/>
        </p:nvSpPr>
        <p:spPr bwMode="gray">
          <a:xfrm rot="-5400000">
            <a:off x="1690184" y="2471878"/>
            <a:ext cx="2056984" cy="435973"/>
          </a:xfrm>
          <a:custGeom>
            <a:avLst/>
            <a:gdLst>
              <a:gd name="T0" fmla="*/ 1721869995 w 33744"/>
              <a:gd name="T1" fmla="*/ 23745991 h 21600"/>
              <a:gd name="T2" fmla="*/ 0 w 33744"/>
              <a:gd name="T3" fmla="*/ 26806083 h 21600"/>
              <a:gd name="T4" fmla="*/ 827817866 w 33744"/>
              <a:gd name="T5" fmla="*/ 0 h 21600"/>
              <a:gd name="T6" fmla="*/ 0 60000 65536"/>
              <a:gd name="T7" fmla="*/ 0 60000 65536"/>
              <a:gd name="T8" fmla="*/ 0 60000 65536"/>
              <a:gd name="T9" fmla="*/ 0 w 33744"/>
              <a:gd name="T10" fmla="*/ 0 h 21600"/>
              <a:gd name="T11" fmla="*/ 33744 w 33744"/>
              <a:gd name="T12" fmla="*/ 21600 h 21600"/>
            </a:gdLst>
            <a:ahLst/>
            <a:cxnLst>
              <a:cxn ang="T6">
                <a:pos x="T0" y="T1"/>
              </a:cxn>
              <a:cxn ang="T7">
                <a:pos x="T2" y="T3"/>
              </a:cxn>
              <a:cxn ang="T8">
                <a:pos x="T4" y="T5"/>
              </a:cxn>
            </a:cxnLst>
            <a:rect l="T9" t="T10" r="T11" b="T12"/>
            <a:pathLst>
              <a:path w="33744" h="21600" fill="none" extrusionOk="0">
                <a:moveTo>
                  <a:pt x="33743" y="12632"/>
                </a:moveTo>
                <a:cubicBezTo>
                  <a:pt x="29683" y="18263"/>
                  <a:pt x="23164" y="21599"/>
                  <a:pt x="16223" y="21600"/>
                </a:cubicBezTo>
                <a:cubicBezTo>
                  <a:pt x="10011" y="21600"/>
                  <a:pt x="4100" y="18926"/>
                  <a:pt x="0" y="14260"/>
                </a:cubicBezTo>
              </a:path>
              <a:path w="33744" h="21600" stroke="0" extrusionOk="0">
                <a:moveTo>
                  <a:pt x="33743" y="12632"/>
                </a:moveTo>
                <a:cubicBezTo>
                  <a:pt x="29683" y="18263"/>
                  <a:pt x="23164" y="21599"/>
                  <a:pt x="16223" y="21600"/>
                </a:cubicBezTo>
                <a:cubicBezTo>
                  <a:pt x="10011" y="21600"/>
                  <a:pt x="4100" y="18926"/>
                  <a:pt x="0" y="14260"/>
                </a:cubicBezTo>
                <a:lnTo>
                  <a:pt x="16223" y="0"/>
                </a:lnTo>
                <a:lnTo>
                  <a:pt x="33743" y="12632"/>
                </a:lnTo>
                <a:close/>
              </a:path>
            </a:pathLst>
          </a:custGeom>
          <a:noFill/>
          <a:ln w="38100" cmpd="sng">
            <a:solidFill>
              <a:srgbClr val="002663"/>
            </a:solidFill>
            <a:round/>
            <a:headEnd type="none" w="med" len="med"/>
            <a:tailEnd type="none" w="med" len="med"/>
          </a:ln>
        </p:spPr>
        <p:txBody>
          <a:bodyPr/>
          <a:lstStyle/>
          <a:p>
            <a:endParaRPr lang="en-US">
              <a:solidFill>
                <a:prstClr val="black"/>
              </a:solidFill>
            </a:endParaRPr>
          </a:p>
        </p:txBody>
      </p:sp>
      <p:sp>
        <p:nvSpPr>
          <p:cNvPr id="84" name="Arc 12"/>
          <p:cNvSpPr>
            <a:spLocks/>
          </p:cNvSpPr>
          <p:nvPr/>
        </p:nvSpPr>
        <p:spPr bwMode="gray">
          <a:xfrm rot="-5400000">
            <a:off x="4060987" y="2446776"/>
            <a:ext cx="1635961" cy="514567"/>
          </a:xfrm>
          <a:custGeom>
            <a:avLst/>
            <a:gdLst>
              <a:gd name="T0" fmla="*/ 1242198439 w 29330"/>
              <a:gd name="T1" fmla="*/ 29658869 h 21600"/>
              <a:gd name="T2" fmla="*/ 0 w 29330"/>
              <a:gd name="T3" fmla="*/ 31337128 h 21600"/>
              <a:gd name="T4" fmla="*/ 601151197 w 29330"/>
              <a:gd name="T5" fmla="*/ 0 h 21600"/>
              <a:gd name="T6" fmla="*/ 0 60000 65536"/>
              <a:gd name="T7" fmla="*/ 0 60000 65536"/>
              <a:gd name="T8" fmla="*/ 0 60000 65536"/>
              <a:gd name="T9" fmla="*/ 0 w 29330"/>
              <a:gd name="T10" fmla="*/ 0 h 21600"/>
              <a:gd name="T11" fmla="*/ 29330 w 29330"/>
              <a:gd name="T12" fmla="*/ 21600 h 21600"/>
            </a:gdLst>
            <a:ahLst/>
            <a:cxnLst>
              <a:cxn ang="T6">
                <a:pos x="T0" y="T1"/>
              </a:cxn>
              <a:cxn ang="T7">
                <a:pos x="T2" y="T3"/>
              </a:cxn>
              <a:cxn ang="T8">
                <a:pos x="T4" y="T5"/>
              </a:cxn>
            </a:cxnLst>
            <a:rect l="T9" t="T10" r="T11" b="T12"/>
            <a:pathLst>
              <a:path w="29330" h="21600" fill="none" extrusionOk="0">
                <a:moveTo>
                  <a:pt x="29329" y="15409"/>
                </a:moveTo>
                <a:cubicBezTo>
                  <a:pt x="25290" y="19377"/>
                  <a:pt x="19855" y="21599"/>
                  <a:pt x="14194" y="21600"/>
                </a:cubicBezTo>
                <a:cubicBezTo>
                  <a:pt x="8975" y="21600"/>
                  <a:pt x="3933" y="19710"/>
                  <a:pt x="0" y="16281"/>
                </a:cubicBezTo>
              </a:path>
              <a:path w="29330" h="21600" stroke="0" extrusionOk="0">
                <a:moveTo>
                  <a:pt x="29329" y="15409"/>
                </a:moveTo>
                <a:cubicBezTo>
                  <a:pt x="25290" y="19377"/>
                  <a:pt x="19855" y="21599"/>
                  <a:pt x="14194" y="21600"/>
                </a:cubicBezTo>
                <a:cubicBezTo>
                  <a:pt x="8975" y="21600"/>
                  <a:pt x="3933" y="19710"/>
                  <a:pt x="0" y="16281"/>
                </a:cubicBezTo>
                <a:lnTo>
                  <a:pt x="14194" y="0"/>
                </a:lnTo>
                <a:lnTo>
                  <a:pt x="29329" y="15409"/>
                </a:lnTo>
                <a:close/>
              </a:path>
            </a:pathLst>
          </a:custGeom>
          <a:noFill/>
          <a:ln w="38100" cmpd="sng">
            <a:solidFill>
              <a:srgbClr val="002663"/>
            </a:solidFill>
            <a:round/>
            <a:headEnd type="none" w="med" len="med"/>
            <a:tailEnd type="none" w="med" len="med"/>
          </a:ln>
        </p:spPr>
        <p:txBody>
          <a:bodyPr/>
          <a:lstStyle/>
          <a:p>
            <a:endParaRPr lang="en-US">
              <a:solidFill>
                <a:prstClr val="black"/>
              </a:solidFill>
            </a:endParaRPr>
          </a:p>
        </p:txBody>
      </p:sp>
      <p:sp>
        <p:nvSpPr>
          <p:cNvPr id="85" name="Arc 13"/>
          <p:cNvSpPr>
            <a:spLocks/>
          </p:cNvSpPr>
          <p:nvPr/>
        </p:nvSpPr>
        <p:spPr bwMode="gray">
          <a:xfrm rot="-5400000">
            <a:off x="5231460" y="2537084"/>
            <a:ext cx="1490819" cy="439371"/>
          </a:xfrm>
          <a:custGeom>
            <a:avLst/>
            <a:gdLst>
              <a:gd name="T0" fmla="*/ 1458606930 w 24248"/>
              <a:gd name="T1" fmla="*/ 33051319 h 21600"/>
              <a:gd name="T2" fmla="*/ 0 w 24248"/>
              <a:gd name="T3" fmla="*/ 34509342 h 21600"/>
              <a:gd name="T4" fmla="*/ 695136729 w 24248"/>
              <a:gd name="T5" fmla="*/ 0 h 21600"/>
              <a:gd name="T6" fmla="*/ 0 60000 65536"/>
              <a:gd name="T7" fmla="*/ 0 60000 65536"/>
              <a:gd name="T8" fmla="*/ 0 60000 65536"/>
              <a:gd name="T9" fmla="*/ 0 w 24248"/>
              <a:gd name="T10" fmla="*/ 0 h 21600"/>
              <a:gd name="T11" fmla="*/ 24248 w 24248"/>
              <a:gd name="T12" fmla="*/ 21600 h 21600"/>
            </a:gdLst>
            <a:ahLst/>
            <a:cxnLst>
              <a:cxn ang="T6">
                <a:pos x="T0" y="T1"/>
              </a:cxn>
              <a:cxn ang="T7">
                <a:pos x="T2" y="T3"/>
              </a:cxn>
              <a:cxn ang="T8">
                <a:pos x="T4" y="T5"/>
              </a:cxn>
            </a:cxnLst>
            <a:rect l="T9" t="T10" r="T11" b="T12"/>
            <a:pathLst>
              <a:path w="24248" h="21600" fill="none" extrusionOk="0">
                <a:moveTo>
                  <a:pt x="24247" y="17477"/>
                </a:moveTo>
                <a:cubicBezTo>
                  <a:pt x="20558" y="20157"/>
                  <a:pt x="16115" y="21599"/>
                  <a:pt x="11556" y="21600"/>
                </a:cubicBezTo>
                <a:cubicBezTo>
                  <a:pt x="7464" y="21600"/>
                  <a:pt x="3456" y="20437"/>
                  <a:pt x="0" y="18248"/>
                </a:cubicBezTo>
              </a:path>
              <a:path w="24248" h="21600" stroke="0" extrusionOk="0">
                <a:moveTo>
                  <a:pt x="24247" y="17477"/>
                </a:moveTo>
                <a:cubicBezTo>
                  <a:pt x="20558" y="20157"/>
                  <a:pt x="16115" y="21599"/>
                  <a:pt x="11556" y="21600"/>
                </a:cubicBezTo>
                <a:cubicBezTo>
                  <a:pt x="7464" y="21600"/>
                  <a:pt x="3456" y="20437"/>
                  <a:pt x="0" y="18248"/>
                </a:cubicBezTo>
                <a:lnTo>
                  <a:pt x="11556" y="0"/>
                </a:lnTo>
                <a:lnTo>
                  <a:pt x="24247" y="17477"/>
                </a:lnTo>
                <a:close/>
              </a:path>
            </a:pathLst>
          </a:custGeom>
          <a:noFill/>
          <a:ln w="38100" cmpd="sng">
            <a:solidFill>
              <a:srgbClr val="002663"/>
            </a:solidFill>
            <a:round/>
            <a:headEnd type="none" w="med" len="med"/>
            <a:tailEnd type="none" w="med" len="med"/>
          </a:ln>
        </p:spPr>
        <p:txBody>
          <a:bodyPr/>
          <a:lstStyle/>
          <a:p>
            <a:endParaRPr lang="en-US">
              <a:solidFill>
                <a:prstClr val="black"/>
              </a:solidFill>
            </a:endParaRPr>
          </a:p>
        </p:txBody>
      </p:sp>
      <p:sp>
        <p:nvSpPr>
          <p:cNvPr id="87" name="Arc 34"/>
          <p:cNvSpPr>
            <a:spLocks/>
          </p:cNvSpPr>
          <p:nvPr/>
        </p:nvSpPr>
        <p:spPr bwMode="gray">
          <a:xfrm rot="-5400000">
            <a:off x="6555974" y="2659784"/>
            <a:ext cx="1266434" cy="238225"/>
          </a:xfrm>
          <a:custGeom>
            <a:avLst/>
            <a:gdLst>
              <a:gd name="T0" fmla="*/ 1021191000 w 24248"/>
              <a:gd name="T1" fmla="*/ 33051047 h 21600"/>
              <a:gd name="T2" fmla="*/ 0 w 24248"/>
              <a:gd name="T3" fmla="*/ 34509064 h 21600"/>
              <a:gd name="T4" fmla="*/ 486674591 w 24248"/>
              <a:gd name="T5" fmla="*/ 0 h 21600"/>
              <a:gd name="T6" fmla="*/ 0 60000 65536"/>
              <a:gd name="T7" fmla="*/ 0 60000 65536"/>
              <a:gd name="T8" fmla="*/ 0 60000 65536"/>
              <a:gd name="T9" fmla="*/ 0 w 24248"/>
              <a:gd name="T10" fmla="*/ 0 h 21600"/>
              <a:gd name="T11" fmla="*/ 24248 w 24248"/>
              <a:gd name="T12" fmla="*/ 21600 h 21600"/>
            </a:gdLst>
            <a:ahLst/>
            <a:cxnLst>
              <a:cxn ang="T6">
                <a:pos x="T0" y="T1"/>
              </a:cxn>
              <a:cxn ang="T7">
                <a:pos x="T2" y="T3"/>
              </a:cxn>
              <a:cxn ang="T8">
                <a:pos x="T4" y="T5"/>
              </a:cxn>
            </a:cxnLst>
            <a:rect l="T9" t="T10" r="T11" b="T12"/>
            <a:pathLst>
              <a:path w="24248" h="21600" fill="none" extrusionOk="0">
                <a:moveTo>
                  <a:pt x="24247" y="17477"/>
                </a:moveTo>
                <a:cubicBezTo>
                  <a:pt x="20558" y="20157"/>
                  <a:pt x="16115" y="21599"/>
                  <a:pt x="11556" y="21600"/>
                </a:cubicBezTo>
                <a:cubicBezTo>
                  <a:pt x="7464" y="21600"/>
                  <a:pt x="3456" y="20437"/>
                  <a:pt x="0" y="18248"/>
                </a:cubicBezTo>
              </a:path>
              <a:path w="24248" h="21600" stroke="0" extrusionOk="0">
                <a:moveTo>
                  <a:pt x="24247" y="17477"/>
                </a:moveTo>
                <a:cubicBezTo>
                  <a:pt x="20558" y="20157"/>
                  <a:pt x="16115" y="21599"/>
                  <a:pt x="11556" y="21600"/>
                </a:cubicBezTo>
                <a:cubicBezTo>
                  <a:pt x="7464" y="21600"/>
                  <a:pt x="3456" y="20437"/>
                  <a:pt x="0" y="18248"/>
                </a:cubicBezTo>
                <a:lnTo>
                  <a:pt x="11556" y="0"/>
                </a:lnTo>
                <a:lnTo>
                  <a:pt x="24247" y="17477"/>
                </a:lnTo>
                <a:close/>
              </a:path>
            </a:pathLst>
          </a:custGeom>
          <a:noFill/>
          <a:ln w="38100" cmpd="sng">
            <a:solidFill>
              <a:srgbClr val="002663"/>
            </a:solidFill>
            <a:round/>
            <a:headEnd type="none" w="med" len="med"/>
            <a:tailEnd type="none" w="med" len="med"/>
          </a:ln>
        </p:spPr>
        <p:txBody>
          <a:bodyPr/>
          <a:lstStyle/>
          <a:p>
            <a:endParaRPr lang="en-US">
              <a:solidFill>
                <a:prstClr val="black"/>
              </a:solidFill>
            </a:endParaRPr>
          </a:p>
        </p:txBody>
      </p:sp>
      <p:sp>
        <p:nvSpPr>
          <p:cNvPr id="89" name="Line 36"/>
          <p:cNvSpPr>
            <a:spLocks noChangeShapeType="1"/>
          </p:cNvSpPr>
          <p:nvPr/>
        </p:nvSpPr>
        <p:spPr bwMode="gray">
          <a:xfrm flipV="1">
            <a:off x="1688267" y="3386825"/>
            <a:ext cx="5570531" cy="390938"/>
          </a:xfrm>
          <a:prstGeom prst="line">
            <a:avLst/>
          </a:prstGeom>
          <a:noFill/>
          <a:ln w="38100">
            <a:solidFill>
              <a:srgbClr val="002663"/>
            </a:solidFill>
            <a:round/>
            <a:headEnd/>
            <a:tailEnd/>
          </a:ln>
        </p:spPr>
        <p:txBody>
          <a:bodyPr/>
          <a:lstStyle/>
          <a:p>
            <a:endParaRPr lang="en-US">
              <a:solidFill>
                <a:prstClr val="black"/>
              </a:solidFill>
            </a:endParaRPr>
          </a:p>
        </p:txBody>
      </p:sp>
      <p:sp>
        <p:nvSpPr>
          <p:cNvPr id="91" name="TextBox 25"/>
          <p:cNvSpPr txBox="1">
            <a:spLocks noChangeArrowheads="1"/>
          </p:cNvSpPr>
          <p:nvPr/>
        </p:nvSpPr>
        <p:spPr bwMode="auto">
          <a:xfrm>
            <a:off x="3134614" y="2769825"/>
            <a:ext cx="861133" cy="338554"/>
          </a:xfrm>
          <a:prstGeom prst="rect">
            <a:avLst/>
          </a:prstGeom>
          <a:noFill/>
          <a:ln w="9525">
            <a:noFill/>
            <a:miter lim="800000"/>
            <a:headEnd/>
            <a:tailEnd/>
          </a:ln>
        </p:spPr>
        <p:txBody>
          <a:bodyPr wrap="none">
            <a:spAutoFit/>
          </a:bodyPr>
          <a:lstStyle/>
          <a:p>
            <a:r>
              <a:rPr lang="en-GB" sz="1600" b="1" dirty="0" smtClean="0">
                <a:solidFill>
                  <a:srgbClr val="000000"/>
                </a:solidFill>
              </a:rPr>
              <a:t>10,938</a:t>
            </a:r>
            <a:endParaRPr lang="en-GB" sz="1600" b="1" dirty="0">
              <a:solidFill>
                <a:srgbClr val="000000"/>
              </a:solidFill>
            </a:endParaRPr>
          </a:p>
        </p:txBody>
      </p:sp>
      <p:sp>
        <p:nvSpPr>
          <p:cNvPr id="92" name="TextBox 25"/>
          <p:cNvSpPr txBox="1">
            <a:spLocks noChangeArrowheads="1"/>
          </p:cNvSpPr>
          <p:nvPr/>
        </p:nvSpPr>
        <p:spPr bwMode="auto">
          <a:xfrm>
            <a:off x="2087965" y="2767588"/>
            <a:ext cx="949299" cy="338554"/>
          </a:xfrm>
          <a:prstGeom prst="rect">
            <a:avLst/>
          </a:prstGeom>
          <a:noFill/>
          <a:ln w="9525">
            <a:noFill/>
            <a:miter lim="800000"/>
            <a:headEnd/>
            <a:tailEnd/>
          </a:ln>
        </p:spPr>
        <p:txBody>
          <a:bodyPr wrap="none">
            <a:spAutoFit/>
          </a:bodyPr>
          <a:lstStyle/>
          <a:p>
            <a:r>
              <a:rPr lang="en-GB" sz="1600" b="1" dirty="0" smtClean="0">
                <a:solidFill>
                  <a:srgbClr val="000000"/>
                </a:solidFill>
              </a:rPr>
              <a:t>*24,860</a:t>
            </a:r>
            <a:endParaRPr lang="en-GB" sz="1600" b="1" dirty="0">
              <a:solidFill>
                <a:srgbClr val="000000"/>
              </a:solidFill>
            </a:endParaRPr>
          </a:p>
        </p:txBody>
      </p:sp>
      <p:sp>
        <p:nvSpPr>
          <p:cNvPr id="93" name="TextBox 28"/>
          <p:cNvSpPr txBox="1">
            <a:spLocks noChangeArrowheads="1"/>
          </p:cNvSpPr>
          <p:nvPr/>
        </p:nvSpPr>
        <p:spPr bwMode="auto">
          <a:xfrm>
            <a:off x="5242235" y="2440371"/>
            <a:ext cx="803425" cy="338554"/>
          </a:xfrm>
          <a:prstGeom prst="rect">
            <a:avLst/>
          </a:prstGeom>
          <a:noFill/>
          <a:ln w="9525">
            <a:noFill/>
            <a:miter lim="800000"/>
            <a:headEnd/>
            <a:tailEnd/>
          </a:ln>
        </p:spPr>
        <p:txBody>
          <a:bodyPr wrap="none">
            <a:spAutoFit/>
          </a:bodyPr>
          <a:lstStyle/>
          <a:p>
            <a:r>
              <a:rPr lang="en-GB" sz="1600" b="1" dirty="0">
                <a:solidFill>
                  <a:srgbClr val="000000"/>
                </a:solidFill>
              </a:rPr>
              <a:t> </a:t>
            </a:r>
            <a:r>
              <a:rPr lang="en-GB" sz="1600" b="1" dirty="0" smtClean="0">
                <a:solidFill>
                  <a:srgbClr val="000000"/>
                </a:solidFill>
              </a:rPr>
              <a:t>2,301</a:t>
            </a:r>
            <a:endParaRPr lang="en-GB" sz="1600" b="1" dirty="0">
              <a:solidFill>
                <a:srgbClr val="000000"/>
              </a:solidFill>
            </a:endParaRPr>
          </a:p>
        </p:txBody>
      </p:sp>
      <p:sp>
        <p:nvSpPr>
          <p:cNvPr id="96" name="Oval 95"/>
          <p:cNvSpPr/>
          <p:nvPr/>
        </p:nvSpPr>
        <p:spPr>
          <a:xfrm>
            <a:off x="3460921" y="1508314"/>
            <a:ext cx="884806" cy="566398"/>
          </a:xfrm>
          <a:prstGeom prst="ellipse">
            <a:avLst/>
          </a:prstGeom>
          <a:solidFill>
            <a:srgbClr val="0088CE"/>
          </a:solidFill>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400" dirty="0" smtClean="0">
                <a:solidFill>
                  <a:prstClr val="white"/>
                </a:solidFill>
              </a:rPr>
              <a:t>50%</a:t>
            </a:r>
            <a:endParaRPr lang="en-GB" sz="1400" dirty="0">
              <a:solidFill>
                <a:prstClr val="white"/>
              </a:solidFill>
            </a:endParaRPr>
          </a:p>
        </p:txBody>
      </p:sp>
      <p:sp>
        <p:nvSpPr>
          <p:cNvPr id="98" name="Freeform 97"/>
          <p:cNvSpPr>
            <a:spLocks/>
          </p:cNvSpPr>
          <p:nvPr/>
        </p:nvSpPr>
        <p:spPr bwMode="gray">
          <a:xfrm rot="5400000">
            <a:off x="618465" y="2400466"/>
            <a:ext cx="2216648" cy="558817"/>
          </a:xfrm>
          <a:custGeom>
            <a:avLst/>
            <a:gdLst>
              <a:gd name="T0" fmla="*/ 2255167 w 10080"/>
              <a:gd name="T1" fmla="*/ 235369 h 720"/>
              <a:gd name="T2" fmla="*/ 2247334 w 10080"/>
              <a:gd name="T3" fmla="*/ 210487 h 720"/>
              <a:gd name="T4" fmla="*/ 2228983 w 10080"/>
              <a:gd name="T5" fmla="*/ 186950 h 720"/>
              <a:gd name="T6" fmla="*/ 2200561 w 10080"/>
              <a:gd name="T7" fmla="*/ 163413 h 720"/>
              <a:gd name="T8" fmla="*/ 2162069 w 10080"/>
              <a:gd name="T9" fmla="*/ 141894 h 720"/>
              <a:gd name="T10" fmla="*/ 2112834 w 10080"/>
              <a:gd name="T11" fmla="*/ 121047 h 720"/>
              <a:gd name="T12" fmla="*/ 2053753 w 10080"/>
              <a:gd name="T13" fmla="*/ 101545 h 720"/>
              <a:gd name="T14" fmla="*/ 1983929 w 10080"/>
              <a:gd name="T15" fmla="*/ 83388 h 720"/>
              <a:gd name="T16" fmla="*/ 1883222 w 10080"/>
              <a:gd name="T17" fmla="*/ 61196 h 720"/>
              <a:gd name="T18" fmla="*/ 1751631 w 10080"/>
              <a:gd name="T19" fmla="*/ 39004 h 720"/>
              <a:gd name="T20" fmla="*/ 1560736 w 10080"/>
              <a:gd name="T21" fmla="*/ 17485 h 720"/>
              <a:gd name="T22" fmla="*/ 1352608 w 10080"/>
              <a:gd name="T23" fmla="*/ 4035 h 720"/>
              <a:gd name="T24" fmla="*/ 1185434 w 10080"/>
              <a:gd name="T25" fmla="*/ 0 h 720"/>
              <a:gd name="T26" fmla="*/ 1012889 w 10080"/>
              <a:gd name="T27" fmla="*/ 1345 h 720"/>
              <a:gd name="T28" fmla="*/ 796481 w 10080"/>
              <a:gd name="T29" fmla="*/ 9415 h 720"/>
              <a:gd name="T30" fmla="*/ 597081 w 10080"/>
              <a:gd name="T31" fmla="*/ 26899 h 720"/>
              <a:gd name="T32" fmla="*/ 414913 w 10080"/>
              <a:gd name="T33" fmla="*/ 53799 h 720"/>
              <a:gd name="T34" fmla="*/ 290036 w 10080"/>
              <a:gd name="T35" fmla="*/ 78681 h 720"/>
              <a:gd name="T36" fmla="*/ 217975 w 10080"/>
              <a:gd name="T37" fmla="*/ 96838 h 720"/>
              <a:gd name="T38" fmla="*/ 156208 w 10080"/>
              <a:gd name="T39" fmla="*/ 116340 h 720"/>
              <a:gd name="T40" fmla="*/ 104288 w 10080"/>
              <a:gd name="T41" fmla="*/ 137187 h 720"/>
              <a:gd name="T42" fmla="*/ 62886 w 10080"/>
              <a:gd name="T43" fmla="*/ 158706 h 720"/>
              <a:gd name="T44" fmla="*/ 32002 w 10080"/>
              <a:gd name="T45" fmla="*/ 180898 h 720"/>
              <a:gd name="T46" fmla="*/ 11413 w 10080"/>
              <a:gd name="T47" fmla="*/ 204435 h 720"/>
              <a:gd name="T48" fmla="*/ 1343 w 10080"/>
              <a:gd name="T49" fmla="*/ 229317 h 720"/>
              <a:gd name="T50" fmla="*/ 2238 w 10080"/>
              <a:gd name="T51" fmla="*/ 258906 h 720"/>
              <a:gd name="T52" fmla="*/ 12309 w 10080"/>
              <a:gd name="T53" fmla="*/ 280426 h 720"/>
              <a:gd name="T54" fmla="*/ 31331 w 10080"/>
              <a:gd name="T55" fmla="*/ 301273 h 720"/>
              <a:gd name="T56" fmla="*/ 58858 w 10080"/>
              <a:gd name="T57" fmla="*/ 322120 h 720"/>
              <a:gd name="T58" fmla="*/ 95784 w 10080"/>
              <a:gd name="T59" fmla="*/ 341622 h 720"/>
              <a:gd name="T60" fmla="*/ 141214 w 10080"/>
              <a:gd name="T61" fmla="*/ 360451 h 720"/>
              <a:gd name="T62" fmla="*/ 195372 w 10080"/>
              <a:gd name="T63" fmla="*/ 378608 h 720"/>
              <a:gd name="T64" fmla="*/ 241697 w 10080"/>
              <a:gd name="T65" fmla="*/ 391385 h 720"/>
              <a:gd name="T66" fmla="*/ 311297 w 10080"/>
              <a:gd name="T67" fmla="*/ 408870 h 720"/>
              <a:gd name="T68" fmla="*/ 414913 w 10080"/>
              <a:gd name="T69" fmla="*/ 429717 h 720"/>
              <a:gd name="T70" fmla="*/ 526586 w 10080"/>
              <a:gd name="T71" fmla="*/ 446529 h 720"/>
              <a:gd name="T72" fmla="*/ 645197 w 10080"/>
              <a:gd name="T73" fmla="*/ 460651 h 720"/>
              <a:gd name="T74" fmla="*/ 745008 w 10080"/>
              <a:gd name="T75" fmla="*/ 470066 h 720"/>
              <a:gd name="T76" fmla="*/ 902559 w 10080"/>
              <a:gd name="T77" fmla="*/ 480153 h 720"/>
              <a:gd name="T78" fmla="*/ 1069733 w 10080"/>
              <a:gd name="T79" fmla="*/ 483516 h 720"/>
              <a:gd name="T80" fmla="*/ 1185434 w 10080"/>
              <a:gd name="T81" fmla="*/ 483516 h 720"/>
              <a:gd name="T82" fmla="*/ 1298002 w 10080"/>
              <a:gd name="T83" fmla="*/ 481498 h 720"/>
              <a:gd name="T84" fmla="*/ 1471442 w 10080"/>
              <a:gd name="T85" fmla="*/ 472083 h 720"/>
              <a:gd name="T86" fmla="*/ 1535447 w 10080"/>
              <a:gd name="T87" fmla="*/ 468048 h 720"/>
              <a:gd name="T88" fmla="*/ 1603704 w 10080"/>
              <a:gd name="T89" fmla="*/ 460651 h 720"/>
              <a:gd name="T90" fmla="*/ 1658086 w 10080"/>
              <a:gd name="T91" fmla="*/ 455271 h 720"/>
              <a:gd name="T92" fmla="*/ 1751631 w 10080"/>
              <a:gd name="T93" fmla="*/ 443839 h 720"/>
              <a:gd name="T94" fmla="*/ 1818322 w 10080"/>
              <a:gd name="T95" fmla="*/ 432407 h 720"/>
              <a:gd name="T96" fmla="*/ 1925295 w 10080"/>
              <a:gd name="T97" fmla="*/ 413577 h 720"/>
              <a:gd name="T98" fmla="*/ 1988405 w 10080"/>
              <a:gd name="T99" fmla="*/ 397438 h 720"/>
              <a:gd name="T100" fmla="*/ 2044801 w 10080"/>
              <a:gd name="T101" fmla="*/ 382643 h 720"/>
              <a:gd name="T102" fmla="*/ 2087993 w 10080"/>
              <a:gd name="T103" fmla="*/ 369193 h 720"/>
              <a:gd name="T104" fmla="*/ 2137899 w 10080"/>
              <a:gd name="T105" fmla="*/ 351036 h 720"/>
              <a:gd name="T106" fmla="*/ 2179077 w 10080"/>
              <a:gd name="T107" fmla="*/ 331534 h 720"/>
              <a:gd name="T108" fmla="*/ 2211303 w 10080"/>
              <a:gd name="T109" fmla="*/ 311360 h 720"/>
              <a:gd name="T110" fmla="*/ 2224283 w 10080"/>
              <a:gd name="T111" fmla="*/ 301273 h 720"/>
              <a:gd name="T112" fmla="*/ 2243306 w 10080"/>
              <a:gd name="T113" fmla="*/ 280426 h 720"/>
              <a:gd name="T114" fmla="*/ 2254048 w 10080"/>
              <a:gd name="T115" fmla="*/ 258906 h 7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080" h="720">
                <a:moveTo>
                  <a:pt x="10072" y="385"/>
                </a:moveTo>
                <a:lnTo>
                  <a:pt x="10077" y="372"/>
                </a:lnTo>
                <a:lnTo>
                  <a:pt x="10080" y="361"/>
                </a:lnTo>
                <a:lnTo>
                  <a:pt x="10077" y="350"/>
                </a:lnTo>
                <a:lnTo>
                  <a:pt x="10073" y="341"/>
                </a:lnTo>
                <a:lnTo>
                  <a:pt x="10065" y="332"/>
                </a:lnTo>
                <a:lnTo>
                  <a:pt x="10056" y="322"/>
                </a:lnTo>
                <a:lnTo>
                  <a:pt x="10042" y="313"/>
                </a:lnTo>
                <a:lnTo>
                  <a:pt x="10026" y="304"/>
                </a:lnTo>
                <a:lnTo>
                  <a:pt x="10007" y="295"/>
                </a:lnTo>
                <a:lnTo>
                  <a:pt x="9987" y="287"/>
                </a:lnTo>
                <a:lnTo>
                  <a:pt x="9960" y="278"/>
                </a:lnTo>
                <a:lnTo>
                  <a:pt x="9933" y="269"/>
                </a:lnTo>
                <a:lnTo>
                  <a:pt x="9903" y="260"/>
                </a:lnTo>
                <a:lnTo>
                  <a:pt x="9871" y="252"/>
                </a:lnTo>
                <a:lnTo>
                  <a:pt x="9833" y="243"/>
                </a:lnTo>
                <a:lnTo>
                  <a:pt x="9795" y="236"/>
                </a:lnTo>
                <a:lnTo>
                  <a:pt x="9753" y="227"/>
                </a:lnTo>
                <a:lnTo>
                  <a:pt x="9710" y="220"/>
                </a:lnTo>
                <a:lnTo>
                  <a:pt x="9661" y="211"/>
                </a:lnTo>
                <a:lnTo>
                  <a:pt x="9611" y="204"/>
                </a:lnTo>
                <a:lnTo>
                  <a:pt x="9557" y="195"/>
                </a:lnTo>
                <a:lnTo>
                  <a:pt x="9501" y="189"/>
                </a:lnTo>
                <a:lnTo>
                  <a:pt x="9441" y="180"/>
                </a:lnTo>
                <a:lnTo>
                  <a:pt x="9380" y="173"/>
                </a:lnTo>
                <a:lnTo>
                  <a:pt x="9315" y="166"/>
                </a:lnTo>
                <a:lnTo>
                  <a:pt x="9248" y="159"/>
                </a:lnTo>
                <a:lnTo>
                  <a:pt x="9177" y="151"/>
                </a:lnTo>
                <a:lnTo>
                  <a:pt x="9103" y="144"/>
                </a:lnTo>
                <a:lnTo>
                  <a:pt x="9026" y="138"/>
                </a:lnTo>
                <a:lnTo>
                  <a:pt x="8948" y="131"/>
                </a:lnTo>
                <a:lnTo>
                  <a:pt x="8865" y="124"/>
                </a:lnTo>
                <a:lnTo>
                  <a:pt x="8781" y="117"/>
                </a:lnTo>
                <a:lnTo>
                  <a:pt x="8693" y="110"/>
                </a:lnTo>
                <a:lnTo>
                  <a:pt x="8603" y="105"/>
                </a:lnTo>
                <a:lnTo>
                  <a:pt x="8415" y="91"/>
                </a:lnTo>
                <a:lnTo>
                  <a:pt x="8320" y="84"/>
                </a:lnTo>
                <a:lnTo>
                  <a:pt x="8224" y="80"/>
                </a:lnTo>
                <a:lnTo>
                  <a:pt x="8026" y="68"/>
                </a:lnTo>
                <a:lnTo>
                  <a:pt x="7827" y="58"/>
                </a:lnTo>
                <a:lnTo>
                  <a:pt x="7620" y="48"/>
                </a:lnTo>
                <a:lnTo>
                  <a:pt x="7409" y="40"/>
                </a:lnTo>
                <a:lnTo>
                  <a:pt x="7194" y="32"/>
                </a:lnTo>
                <a:lnTo>
                  <a:pt x="6974" y="26"/>
                </a:lnTo>
                <a:lnTo>
                  <a:pt x="6747" y="20"/>
                </a:lnTo>
                <a:lnTo>
                  <a:pt x="6518" y="14"/>
                </a:lnTo>
                <a:lnTo>
                  <a:pt x="6282" y="9"/>
                </a:lnTo>
                <a:lnTo>
                  <a:pt x="6044" y="6"/>
                </a:lnTo>
                <a:lnTo>
                  <a:pt x="5800" y="3"/>
                </a:lnTo>
                <a:lnTo>
                  <a:pt x="5676" y="2"/>
                </a:lnTo>
                <a:lnTo>
                  <a:pt x="5551" y="2"/>
                </a:lnTo>
                <a:lnTo>
                  <a:pt x="5297" y="0"/>
                </a:lnTo>
                <a:lnTo>
                  <a:pt x="5169" y="0"/>
                </a:lnTo>
                <a:lnTo>
                  <a:pt x="5040" y="0"/>
                </a:lnTo>
                <a:lnTo>
                  <a:pt x="4780" y="0"/>
                </a:lnTo>
                <a:lnTo>
                  <a:pt x="4526" y="2"/>
                </a:lnTo>
                <a:lnTo>
                  <a:pt x="4277" y="3"/>
                </a:lnTo>
                <a:lnTo>
                  <a:pt x="4033" y="6"/>
                </a:lnTo>
                <a:lnTo>
                  <a:pt x="3793" y="9"/>
                </a:lnTo>
                <a:lnTo>
                  <a:pt x="3559" y="14"/>
                </a:lnTo>
                <a:lnTo>
                  <a:pt x="3329" y="20"/>
                </a:lnTo>
                <a:lnTo>
                  <a:pt x="3105" y="26"/>
                </a:lnTo>
                <a:lnTo>
                  <a:pt x="2883" y="32"/>
                </a:lnTo>
                <a:lnTo>
                  <a:pt x="2668" y="40"/>
                </a:lnTo>
                <a:lnTo>
                  <a:pt x="2457" y="48"/>
                </a:lnTo>
                <a:lnTo>
                  <a:pt x="2252" y="58"/>
                </a:lnTo>
                <a:lnTo>
                  <a:pt x="2050" y="68"/>
                </a:lnTo>
                <a:lnTo>
                  <a:pt x="1854" y="80"/>
                </a:lnTo>
                <a:lnTo>
                  <a:pt x="1662" y="91"/>
                </a:lnTo>
                <a:lnTo>
                  <a:pt x="1476" y="105"/>
                </a:lnTo>
                <a:lnTo>
                  <a:pt x="1385" y="110"/>
                </a:lnTo>
                <a:lnTo>
                  <a:pt x="1296" y="117"/>
                </a:lnTo>
                <a:lnTo>
                  <a:pt x="1211" y="124"/>
                </a:lnTo>
                <a:lnTo>
                  <a:pt x="1129" y="131"/>
                </a:lnTo>
                <a:lnTo>
                  <a:pt x="1050" y="138"/>
                </a:lnTo>
                <a:lnTo>
                  <a:pt x="974" y="144"/>
                </a:lnTo>
                <a:lnTo>
                  <a:pt x="900" y="151"/>
                </a:lnTo>
                <a:lnTo>
                  <a:pt x="830" y="159"/>
                </a:lnTo>
                <a:lnTo>
                  <a:pt x="762" y="166"/>
                </a:lnTo>
                <a:lnTo>
                  <a:pt x="698" y="173"/>
                </a:lnTo>
                <a:lnTo>
                  <a:pt x="635" y="180"/>
                </a:lnTo>
                <a:lnTo>
                  <a:pt x="576" y="189"/>
                </a:lnTo>
                <a:lnTo>
                  <a:pt x="520" y="195"/>
                </a:lnTo>
                <a:lnTo>
                  <a:pt x="466" y="204"/>
                </a:lnTo>
                <a:lnTo>
                  <a:pt x="415" y="211"/>
                </a:lnTo>
                <a:lnTo>
                  <a:pt x="369" y="220"/>
                </a:lnTo>
                <a:lnTo>
                  <a:pt x="323" y="227"/>
                </a:lnTo>
                <a:lnTo>
                  <a:pt x="281" y="236"/>
                </a:lnTo>
                <a:lnTo>
                  <a:pt x="242" y="243"/>
                </a:lnTo>
                <a:lnTo>
                  <a:pt x="207" y="252"/>
                </a:lnTo>
                <a:lnTo>
                  <a:pt x="173" y="260"/>
                </a:lnTo>
                <a:lnTo>
                  <a:pt x="143" y="269"/>
                </a:lnTo>
                <a:lnTo>
                  <a:pt x="116" y="278"/>
                </a:lnTo>
                <a:lnTo>
                  <a:pt x="92" y="287"/>
                </a:lnTo>
                <a:lnTo>
                  <a:pt x="69" y="295"/>
                </a:lnTo>
                <a:lnTo>
                  <a:pt x="51" y="304"/>
                </a:lnTo>
                <a:lnTo>
                  <a:pt x="35" y="313"/>
                </a:lnTo>
                <a:lnTo>
                  <a:pt x="23" y="322"/>
                </a:lnTo>
                <a:lnTo>
                  <a:pt x="13" y="332"/>
                </a:lnTo>
                <a:lnTo>
                  <a:pt x="6" y="341"/>
                </a:lnTo>
                <a:lnTo>
                  <a:pt x="1" y="350"/>
                </a:lnTo>
                <a:lnTo>
                  <a:pt x="0" y="361"/>
                </a:lnTo>
                <a:lnTo>
                  <a:pt x="3" y="372"/>
                </a:lnTo>
                <a:lnTo>
                  <a:pt x="10" y="385"/>
                </a:lnTo>
                <a:lnTo>
                  <a:pt x="17" y="392"/>
                </a:lnTo>
                <a:lnTo>
                  <a:pt x="27" y="401"/>
                </a:lnTo>
                <a:lnTo>
                  <a:pt x="40" y="407"/>
                </a:lnTo>
                <a:lnTo>
                  <a:pt x="55" y="417"/>
                </a:lnTo>
                <a:lnTo>
                  <a:pt x="72" y="423"/>
                </a:lnTo>
                <a:lnTo>
                  <a:pt x="92" y="432"/>
                </a:lnTo>
                <a:lnTo>
                  <a:pt x="114" y="439"/>
                </a:lnTo>
                <a:lnTo>
                  <a:pt x="140" y="448"/>
                </a:lnTo>
                <a:lnTo>
                  <a:pt x="166" y="455"/>
                </a:lnTo>
                <a:lnTo>
                  <a:pt x="196" y="463"/>
                </a:lnTo>
                <a:lnTo>
                  <a:pt x="228" y="470"/>
                </a:lnTo>
                <a:lnTo>
                  <a:pt x="263" y="479"/>
                </a:lnTo>
                <a:lnTo>
                  <a:pt x="301" y="486"/>
                </a:lnTo>
                <a:lnTo>
                  <a:pt x="340" y="493"/>
                </a:lnTo>
                <a:lnTo>
                  <a:pt x="382" y="499"/>
                </a:lnTo>
                <a:lnTo>
                  <a:pt x="428" y="508"/>
                </a:lnTo>
                <a:lnTo>
                  <a:pt x="474" y="515"/>
                </a:lnTo>
                <a:lnTo>
                  <a:pt x="524" y="522"/>
                </a:lnTo>
                <a:lnTo>
                  <a:pt x="575" y="529"/>
                </a:lnTo>
                <a:lnTo>
                  <a:pt x="631" y="536"/>
                </a:lnTo>
                <a:lnTo>
                  <a:pt x="686" y="542"/>
                </a:lnTo>
                <a:lnTo>
                  <a:pt x="746" y="549"/>
                </a:lnTo>
                <a:lnTo>
                  <a:pt x="809" y="556"/>
                </a:lnTo>
                <a:lnTo>
                  <a:pt x="873" y="563"/>
                </a:lnTo>
                <a:lnTo>
                  <a:pt x="905" y="565"/>
                </a:lnTo>
                <a:lnTo>
                  <a:pt x="939" y="569"/>
                </a:lnTo>
                <a:lnTo>
                  <a:pt x="1008" y="575"/>
                </a:lnTo>
                <a:lnTo>
                  <a:pt x="1080" y="582"/>
                </a:lnTo>
                <a:lnTo>
                  <a:pt x="1154" y="589"/>
                </a:lnTo>
                <a:lnTo>
                  <a:pt x="1230" y="595"/>
                </a:lnTo>
                <a:lnTo>
                  <a:pt x="1310" y="601"/>
                </a:lnTo>
                <a:lnTo>
                  <a:pt x="1391" y="608"/>
                </a:lnTo>
                <a:lnTo>
                  <a:pt x="1476" y="615"/>
                </a:lnTo>
                <a:lnTo>
                  <a:pt x="1662" y="626"/>
                </a:lnTo>
                <a:lnTo>
                  <a:pt x="1756" y="632"/>
                </a:lnTo>
                <a:lnTo>
                  <a:pt x="1854" y="639"/>
                </a:lnTo>
                <a:lnTo>
                  <a:pt x="1950" y="643"/>
                </a:lnTo>
                <a:lnTo>
                  <a:pt x="2050" y="649"/>
                </a:lnTo>
                <a:lnTo>
                  <a:pt x="2252" y="660"/>
                </a:lnTo>
                <a:lnTo>
                  <a:pt x="2353" y="664"/>
                </a:lnTo>
                <a:lnTo>
                  <a:pt x="2457" y="668"/>
                </a:lnTo>
                <a:lnTo>
                  <a:pt x="2668" y="677"/>
                </a:lnTo>
                <a:lnTo>
                  <a:pt x="2775" y="681"/>
                </a:lnTo>
                <a:lnTo>
                  <a:pt x="2883" y="685"/>
                </a:lnTo>
                <a:lnTo>
                  <a:pt x="2992" y="689"/>
                </a:lnTo>
                <a:lnTo>
                  <a:pt x="3105" y="693"/>
                </a:lnTo>
                <a:lnTo>
                  <a:pt x="3216" y="696"/>
                </a:lnTo>
                <a:lnTo>
                  <a:pt x="3329" y="699"/>
                </a:lnTo>
                <a:lnTo>
                  <a:pt x="3442" y="701"/>
                </a:lnTo>
                <a:lnTo>
                  <a:pt x="3559" y="705"/>
                </a:lnTo>
                <a:lnTo>
                  <a:pt x="3793" y="709"/>
                </a:lnTo>
                <a:lnTo>
                  <a:pt x="4033" y="714"/>
                </a:lnTo>
                <a:lnTo>
                  <a:pt x="4277" y="716"/>
                </a:lnTo>
                <a:lnTo>
                  <a:pt x="4526" y="718"/>
                </a:lnTo>
                <a:lnTo>
                  <a:pt x="4652" y="718"/>
                </a:lnTo>
                <a:lnTo>
                  <a:pt x="4780" y="719"/>
                </a:lnTo>
                <a:lnTo>
                  <a:pt x="4908" y="719"/>
                </a:lnTo>
                <a:lnTo>
                  <a:pt x="5040" y="720"/>
                </a:lnTo>
                <a:lnTo>
                  <a:pt x="5169" y="719"/>
                </a:lnTo>
                <a:lnTo>
                  <a:pt x="5297" y="719"/>
                </a:lnTo>
                <a:lnTo>
                  <a:pt x="5424" y="718"/>
                </a:lnTo>
                <a:lnTo>
                  <a:pt x="5551" y="718"/>
                </a:lnTo>
                <a:lnTo>
                  <a:pt x="5676" y="716"/>
                </a:lnTo>
                <a:lnTo>
                  <a:pt x="5800" y="716"/>
                </a:lnTo>
                <a:lnTo>
                  <a:pt x="6044" y="714"/>
                </a:lnTo>
                <a:lnTo>
                  <a:pt x="6282" y="709"/>
                </a:lnTo>
                <a:lnTo>
                  <a:pt x="6518" y="705"/>
                </a:lnTo>
                <a:lnTo>
                  <a:pt x="6575" y="702"/>
                </a:lnTo>
                <a:lnTo>
                  <a:pt x="6603" y="701"/>
                </a:lnTo>
                <a:lnTo>
                  <a:pt x="6633" y="701"/>
                </a:lnTo>
                <a:lnTo>
                  <a:pt x="6747" y="699"/>
                </a:lnTo>
                <a:lnTo>
                  <a:pt x="6861" y="696"/>
                </a:lnTo>
                <a:lnTo>
                  <a:pt x="6974" y="693"/>
                </a:lnTo>
                <a:lnTo>
                  <a:pt x="7084" y="689"/>
                </a:lnTo>
                <a:lnTo>
                  <a:pt x="7138" y="686"/>
                </a:lnTo>
                <a:lnTo>
                  <a:pt x="7166" y="685"/>
                </a:lnTo>
                <a:lnTo>
                  <a:pt x="7194" y="685"/>
                </a:lnTo>
                <a:lnTo>
                  <a:pt x="7302" y="681"/>
                </a:lnTo>
                <a:lnTo>
                  <a:pt x="7355" y="678"/>
                </a:lnTo>
                <a:lnTo>
                  <a:pt x="7409" y="677"/>
                </a:lnTo>
                <a:lnTo>
                  <a:pt x="7620" y="668"/>
                </a:lnTo>
                <a:lnTo>
                  <a:pt x="7724" y="664"/>
                </a:lnTo>
                <a:lnTo>
                  <a:pt x="7775" y="661"/>
                </a:lnTo>
                <a:lnTo>
                  <a:pt x="7827" y="660"/>
                </a:lnTo>
                <a:lnTo>
                  <a:pt x="8026" y="649"/>
                </a:lnTo>
                <a:lnTo>
                  <a:pt x="8050" y="647"/>
                </a:lnTo>
                <a:lnTo>
                  <a:pt x="8075" y="646"/>
                </a:lnTo>
                <a:lnTo>
                  <a:pt x="8125" y="643"/>
                </a:lnTo>
                <a:lnTo>
                  <a:pt x="8224" y="639"/>
                </a:lnTo>
                <a:lnTo>
                  <a:pt x="8320" y="632"/>
                </a:lnTo>
                <a:lnTo>
                  <a:pt x="8415" y="626"/>
                </a:lnTo>
                <a:lnTo>
                  <a:pt x="8603" y="615"/>
                </a:lnTo>
                <a:lnTo>
                  <a:pt x="8686" y="608"/>
                </a:lnTo>
                <a:lnTo>
                  <a:pt x="8768" y="601"/>
                </a:lnTo>
                <a:lnTo>
                  <a:pt x="8846" y="595"/>
                </a:lnTo>
                <a:lnTo>
                  <a:pt x="8885" y="591"/>
                </a:lnTo>
                <a:lnTo>
                  <a:pt x="8923" y="589"/>
                </a:lnTo>
                <a:lnTo>
                  <a:pt x="8997" y="582"/>
                </a:lnTo>
                <a:lnTo>
                  <a:pt x="9068" y="575"/>
                </a:lnTo>
                <a:lnTo>
                  <a:pt x="9137" y="569"/>
                </a:lnTo>
                <a:lnTo>
                  <a:pt x="9171" y="565"/>
                </a:lnTo>
                <a:lnTo>
                  <a:pt x="9205" y="563"/>
                </a:lnTo>
                <a:lnTo>
                  <a:pt x="9268" y="556"/>
                </a:lnTo>
                <a:lnTo>
                  <a:pt x="9330" y="549"/>
                </a:lnTo>
                <a:lnTo>
                  <a:pt x="9389" y="542"/>
                </a:lnTo>
                <a:lnTo>
                  <a:pt x="9447" y="536"/>
                </a:lnTo>
                <a:lnTo>
                  <a:pt x="9500" y="529"/>
                </a:lnTo>
                <a:lnTo>
                  <a:pt x="9553" y="522"/>
                </a:lnTo>
                <a:lnTo>
                  <a:pt x="9602" y="515"/>
                </a:lnTo>
                <a:lnTo>
                  <a:pt x="9651" y="508"/>
                </a:lnTo>
                <a:lnTo>
                  <a:pt x="9695" y="499"/>
                </a:lnTo>
                <a:lnTo>
                  <a:pt x="9737" y="493"/>
                </a:lnTo>
                <a:lnTo>
                  <a:pt x="9777" y="486"/>
                </a:lnTo>
                <a:lnTo>
                  <a:pt x="9814" y="479"/>
                </a:lnTo>
                <a:lnTo>
                  <a:pt x="9848" y="470"/>
                </a:lnTo>
                <a:lnTo>
                  <a:pt x="9881" y="463"/>
                </a:lnTo>
                <a:lnTo>
                  <a:pt x="9896" y="459"/>
                </a:lnTo>
                <a:lnTo>
                  <a:pt x="9903" y="456"/>
                </a:lnTo>
                <a:lnTo>
                  <a:pt x="9911" y="455"/>
                </a:lnTo>
                <a:lnTo>
                  <a:pt x="9939" y="448"/>
                </a:lnTo>
                <a:lnTo>
                  <a:pt x="9963" y="439"/>
                </a:lnTo>
                <a:lnTo>
                  <a:pt x="9985" y="432"/>
                </a:lnTo>
                <a:lnTo>
                  <a:pt x="10005" y="423"/>
                </a:lnTo>
                <a:lnTo>
                  <a:pt x="10024" y="417"/>
                </a:lnTo>
                <a:lnTo>
                  <a:pt x="10039" y="407"/>
                </a:lnTo>
                <a:lnTo>
                  <a:pt x="10052" y="401"/>
                </a:lnTo>
                <a:lnTo>
                  <a:pt x="10062" y="392"/>
                </a:lnTo>
                <a:lnTo>
                  <a:pt x="10072" y="385"/>
                </a:lnTo>
                <a:close/>
              </a:path>
            </a:pathLst>
          </a:custGeom>
          <a:solidFill>
            <a:schemeClr val="bg1">
              <a:lumMod val="85000"/>
            </a:schemeClr>
          </a:solidFill>
          <a:ln w="38100" cmpd="sng">
            <a:solidFill>
              <a:srgbClr val="002663"/>
            </a:solidFill>
            <a:round/>
            <a:headEnd type="none" w="med" len="med"/>
            <a:tailEnd type="none" w="med" len="me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IE" sz="1200" dirty="0">
              <a:solidFill>
                <a:prstClr val="black"/>
              </a:solidFill>
            </a:endParaRPr>
          </a:p>
        </p:txBody>
      </p:sp>
      <p:sp>
        <p:nvSpPr>
          <p:cNvPr id="51" name="Line 36"/>
          <p:cNvSpPr>
            <a:spLocks noChangeShapeType="1"/>
          </p:cNvSpPr>
          <p:nvPr/>
        </p:nvSpPr>
        <p:spPr bwMode="gray">
          <a:xfrm flipV="1">
            <a:off x="5136249" y="2794540"/>
            <a:ext cx="1060306" cy="4070"/>
          </a:xfrm>
          <a:prstGeom prst="line">
            <a:avLst/>
          </a:prstGeom>
          <a:noFill/>
          <a:ln w="38100">
            <a:solidFill>
              <a:srgbClr val="002663"/>
            </a:solidFill>
            <a:round/>
            <a:headEnd/>
            <a:tailEnd/>
          </a:ln>
        </p:spPr>
        <p:txBody>
          <a:bodyPr/>
          <a:lstStyle/>
          <a:p>
            <a:endParaRPr lang="en-US">
              <a:solidFill>
                <a:prstClr val="black"/>
              </a:solidFill>
            </a:endParaRPr>
          </a:p>
        </p:txBody>
      </p:sp>
      <p:sp>
        <p:nvSpPr>
          <p:cNvPr id="52" name="Line 36"/>
          <p:cNvSpPr>
            <a:spLocks noChangeShapeType="1"/>
          </p:cNvSpPr>
          <p:nvPr/>
        </p:nvSpPr>
        <p:spPr bwMode="gray">
          <a:xfrm flipV="1">
            <a:off x="6208832" y="2794540"/>
            <a:ext cx="1099472" cy="4070"/>
          </a:xfrm>
          <a:prstGeom prst="line">
            <a:avLst/>
          </a:prstGeom>
          <a:noFill/>
          <a:ln w="38100">
            <a:solidFill>
              <a:srgbClr val="002663"/>
            </a:solidFill>
            <a:round/>
            <a:headEnd/>
            <a:tailEnd/>
          </a:ln>
        </p:spPr>
        <p:txBody>
          <a:bodyPr/>
          <a:lstStyle/>
          <a:p>
            <a:endParaRPr lang="en-US">
              <a:solidFill>
                <a:prstClr val="black"/>
              </a:solidFill>
            </a:endParaRPr>
          </a:p>
        </p:txBody>
      </p:sp>
      <p:sp>
        <p:nvSpPr>
          <p:cNvPr id="54" name="Rectangle 53"/>
          <p:cNvSpPr>
            <a:spLocks noChangeArrowheads="1"/>
          </p:cNvSpPr>
          <p:nvPr/>
        </p:nvSpPr>
        <p:spPr bwMode="gray">
          <a:xfrm>
            <a:off x="5197626" y="2842445"/>
            <a:ext cx="1012636" cy="323165"/>
          </a:xfrm>
          <a:prstGeom prst="rect">
            <a:avLst/>
          </a:prstGeom>
          <a:noFill/>
          <a:ln w="9525">
            <a:noFill/>
            <a:miter lim="800000"/>
            <a:headEnd/>
            <a:tailEnd/>
          </a:ln>
          <a:effec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77399">
              <a:buClr>
                <a:srgbClr val="273973"/>
              </a:buClr>
              <a:defRPr/>
            </a:pPr>
            <a:r>
              <a:rPr lang="en-GB" sz="1050" b="1" dirty="0" smtClean="0">
                <a:solidFill>
                  <a:prstClr val="black"/>
                </a:solidFill>
              </a:rPr>
              <a:t>Deferred offers form 2015</a:t>
            </a:r>
            <a:endParaRPr lang="en-GB" sz="1050" b="1" dirty="0">
              <a:solidFill>
                <a:prstClr val="black"/>
              </a:solidFill>
            </a:endParaRPr>
          </a:p>
        </p:txBody>
      </p:sp>
      <p:sp>
        <p:nvSpPr>
          <p:cNvPr id="55" name="Rectangle 54"/>
          <p:cNvSpPr>
            <a:spLocks noChangeArrowheads="1"/>
          </p:cNvSpPr>
          <p:nvPr/>
        </p:nvSpPr>
        <p:spPr bwMode="gray">
          <a:xfrm>
            <a:off x="6472166" y="2922206"/>
            <a:ext cx="798512" cy="161583"/>
          </a:xfrm>
          <a:prstGeom prst="rect">
            <a:avLst/>
          </a:prstGeom>
          <a:noFill/>
          <a:ln w="9525">
            <a:noFill/>
            <a:miter lim="800000"/>
            <a:headEnd/>
            <a:tailEnd/>
          </a:ln>
          <a:effectLst/>
        </p:spPr>
        <p:txBody>
          <a:bodyPr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77399">
              <a:buClr>
                <a:srgbClr val="273973"/>
              </a:buClr>
              <a:defRPr/>
            </a:pPr>
            <a:r>
              <a:rPr lang="en-GB" sz="1050" b="1" dirty="0" smtClean="0">
                <a:solidFill>
                  <a:prstClr val="black"/>
                </a:solidFill>
              </a:rPr>
              <a:t>Starting SI</a:t>
            </a:r>
            <a:endParaRPr lang="en-GB" sz="1050" b="1" dirty="0">
              <a:solidFill>
                <a:prstClr val="black"/>
              </a:solidFill>
            </a:endParaRPr>
          </a:p>
        </p:txBody>
      </p:sp>
      <p:sp>
        <p:nvSpPr>
          <p:cNvPr id="56" name="Oval 55"/>
          <p:cNvSpPr/>
          <p:nvPr/>
        </p:nvSpPr>
        <p:spPr>
          <a:xfrm>
            <a:off x="5754152" y="1707803"/>
            <a:ext cx="884806" cy="566398"/>
          </a:xfrm>
          <a:prstGeom prst="ellipse">
            <a:avLst/>
          </a:prstGeom>
          <a:solidFill>
            <a:srgbClr val="0088CE"/>
          </a:solidFill>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400" dirty="0" smtClean="0">
                <a:solidFill>
                  <a:prstClr val="white"/>
                </a:solidFill>
              </a:rPr>
              <a:t>30%</a:t>
            </a:r>
            <a:endParaRPr lang="en-GB" sz="1400" dirty="0">
              <a:solidFill>
                <a:prstClr val="white"/>
              </a:solidFill>
            </a:endParaRPr>
          </a:p>
        </p:txBody>
      </p:sp>
      <p:sp>
        <p:nvSpPr>
          <p:cNvPr id="57" name="Oval 56"/>
          <p:cNvSpPr/>
          <p:nvPr/>
        </p:nvSpPr>
        <p:spPr>
          <a:xfrm>
            <a:off x="4613825" y="1612666"/>
            <a:ext cx="884806" cy="566398"/>
          </a:xfrm>
          <a:prstGeom prst="ellipse">
            <a:avLst/>
          </a:prstGeom>
          <a:solidFill>
            <a:srgbClr val="0088CE"/>
          </a:solidFill>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400" dirty="0" smtClean="0">
                <a:solidFill>
                  <a:prstClr val="white"/>
                </a:solidFill>
              </a:rPr>
              <a:t>55%</a:t>
            </a:r>
            <a:endParaRPr lang="en-GB" sz="1400" dirty="0">
              <a:solidFill>
                <a:prstClr val="white"/>
              </a:solidFill>
            </a:endParaRPr>
          </a:p>
        </p:txBody>
      </p:sp>
      <p:sp>
        <p:nvSpPr>
          <p:cNvPr id="58" name="Oval 57"/>
          <p:cNvSpPr/>
          <p:nvPr/>
        </p:nvSpPr>
        <p:spPr>
          <a:xfrm>
            <a:off x="2324220" y="1419622"/>
            <a:ext cx="884806" cy="566398"/>
          </a:xfrm>
          <a:prstGeom prst="ellipse">
            <a:avLst/>
          </a:prstGeom>
          <a:solidFill>
            <a:srgbClr val="0088CE"/>
          </a:solidFill>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400" dirty="0" smtClean="0">
                <a:solidFill>
                  <a:prstClr val="white"/>
                </a:solidFill>
              </a:rPr>
              <a:t>44%</a:t>
            </a:r>
            <a:endParaRPr lang="en-GB" sz="1400" dirty="0">
              <a:solidFill>
                <a:prstClr val="white"/>
              </a:solidFill>
            </a:endParaRPr>
          </a:p>
        </p:txBody>
      </p:sp>
      <p:sp>
        <p:nvSpPr>
          <p:cNvPr id="60" name="TextBox 28"/>
          <p:cNvSpPr txBox="1">
            <a:spLocks noChangeArrowheads="1"/>
          </p:cNvSpPr>
          <p:nvPr/>
        </p:nvSpPr>
        <p:spPr bwMode="auto">
          <a:xfrm>
            <a:off x="5257339" y="3183486"/>
            <a:ext cx="607859" cy="338554"/>
          </a:xfrm>
          <a:prstGeom prst="rect">
            <a:avLst/>
          </a:prstGeom>
          <a:noFill/>
          <a:ln w="9525">
            <a:noFill/>
            <a:miter lim="800000"/>
            <a:headEnd/>
            <a:tailEnd/>
          </a:ln>
        </p:spPr>
        <p:txBody>
          <a:bodyPr wrap="none">
            <a:spAutoFit/>
          </a:bodyPr>
          <a:lstStyle/>
          <a:p>
            <a:r>
              <a:rPr lang="en-GB" sz="1600" b="1" dirty="0">
                <a:solidFill>
                  <a:srgbClr val="000000"/>
                </a:solidFill>
              </a:rPr>
              <a:t> </a:t>
            </a:r>
            <a:r>
              <a:rPr lang="en-GB" sz="1600" b="1" dirty="0" smtClean="0">
                <a:solidFill>
                  <a:srgbClr val="000000"/>
                </a:solidFill>
              </a:rPr>
              <a:t>435</a:t>
            </a:r>
            <a:endParaRPr lang="en-GB" sz="1600" b="1" dirty="0">
              <a:solidFill>
                <a:srgbClr val="000000"/>
              </a:solidFill>
            </a:endParaRPr>
          </a:p>
        </p:txBody>
      </p:sp>
      <p:sp>
        <p:nvSpPr>
          <p:cNvPr id="2" name="TextBox 1"/>
          <p:cNvSpPr txBox="1"/>
          <p:nvPr/>
        </p:nvSpPr>
        <p:spPr>
          <a:xfrm>
            <a:off x="5754152" y="4753502"/>
            <a:ext cx="5566034" cy="261610"/>
          </a:xfrm>
          <a:prstGeom prst="rect">
            <a:avLst/>
          </a:prstGeom>
          <a:noFill/>
        </p:spPr>
        <p:txBody>
          <a:bodyPr wrap="square" rtlCol="0">
            <a:spAutoFit/>
          </a:bodyPr>
          <a:lstStyle/>
          <a:p>
            <a:r>
              <a:rPr lang="en-GB" sz="1100" b="1" dirty="0" smtClean="0">
                <a:solidFill>
                  <a:prstClr val="black"/>
                </a:solidFill>
              </a:rPr>
              <a:t>*</a:t>
            </a:r>
            <a:r>
              <a:rPr lang="en-GB" sz="1100" dirty="0" smtClean="0">
                <a:solidFill>
                  <a:prstClr val="black"/>
                </a:solidFill>
              </a:rPr>
              <a:t>Of these, c3,000 will come from leads</a:t>
            </a:r>
          </a:p>
        </p:txBody>
      </p:sp>
      <p:sp>
        <p:nvSpPr>
          <p:cNvPr id="31" name="TextBox 28"/>
          <p:cNvSpPr txBox="1">
            <a:spLocks noChangeArrowheads="1"/>
          </p:cNvSpPr>
          <p:nvPr/>
        </p:nvSpPr>
        <p:spPr bwMode="auto">
          <a:xfrm>
            <a:off x="6461683" y="2441332"/>
            <a:ext cx="740908" cy="338554"/>
          </a:xfrm>
          <a:prstGeom prst="rect">
            <a:avLst/>
          </a:prstGeom>
          <a:noFill/>
          <a:ln w="9525">
            <a:noFill/>
            <a:miter lim="800000"/>
            <a:headEnd/>
            <a:tailEnd/>
          </a:ln>
        </p:spPr>
        <p:txBody>
          <a:bodyPr wrap="none">
            <a:spAutoFit/>
          </a:bodyPr>
          <a:lstStyle/>
          <a:p>
            <a:r>
              <a:rPr lang="en-GB" sz="1600" b="1" dirty="0" smtClean="0">
                <a:solidFill>
                  <a:srgbClr val="000000"/>
                </a:solidFill>
              </a:rPr>
              <a:t>1,611</a:t>
            </a:r>
            <a:endParaRPr lang="en-GB" sz="1600" b="1" dirty="0">
              <a:solidFill>
                <a:srgbClr val="000000"/>
              </a:solidFill>
            </a:endParaRPr>
          </a:p>
        </p:txBody>
      </p:sp>
      <p:sp>
        <p:nvSpPr>
          <p:cNvPr id="32" name="TextBox 28"/>
          <p:cNvSpPr txBox="1">
            <a:spLocks noChangeArrowheads="1"/>
          </p:cNvSpPr>
          <p:nvPr/>
        </p:nvSpPr>
        <p:spPr bwMode="auto">
          <a:xfrm>
            <a:off x="6430139" y="3108680"/>
            <a:ext cx="607859" cy="338554"/>
          </a:xfrm>
          <a:prstGeom prst="rect">
            <a:avLst/>
          </a:prstGeom>
          <a:noFill/>
          <a:ln w="9525">
            <a:noFill/>
            <a:miter lim="800000"/>
            <a:headEnd/>
            <a:tailEnd/>
          </a:ln>
        </p:spPr>
        <p:txBody>
          <a:bodyPr wrap="none">
            <a:spAutoFit/>
          </a:bodyPr>
          <a:lstStyle/>
          <a:p>
            <a:r>
              <a:rPr lang="en-GB" sz="1600" b="1" dirty="0">
                <a:solidFill>
                  <a:srgbClr val="000000"/>
                </a:solidFill>
              </a:rPr>
              <a:t> </a:t>
            </a:r>
            <a:r>
              <a:rPr lang="en-GB" sz="1600" b="1" dirty="0" smtClean="0">
                <a:solidFill>
                  <a:srgbClr val="000000"/>
                </a:solidFill>
              </a:rPr>
              <a:t>259</a:t>
            </a:r>
            <a:endParaRPr lang="en-GB" sz="1600" b="1" dirty="0">
              <a:solidFill>
                <a:srgbClr val="000000"/>
              </a:solidFill>
            </a:endParaRPr>
          </a:p>
        </p:txBody>
      </p:sp>
      <p:sp>
        <p:nvSpPr>
          <p:cNvPr id="33" name="Oval 32"/>
          <p:cNvSpPr/>
          <p:nvPr/>
        </p:nvSpPr>
        <p:spPr>
          <a:xfrm>
            <a:off x="5724128" y="3221800"/>
            <a:ext cx="884806" cy="566398"/>
          </a:xfrm>
          <a:prstGeom prst="ellipse">
            <a:avLst/>
          </a:prstGeom>
          <a:solidFill>
            <a:srgbClr val="0088CE"/>
          </a:solidFill>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400" dirty="0" smtClean="0">
                <a:solidFill>
                  <a:prstClr val="white"/>
                </a:solidFill>
              </a:rPr>
              <a:t>40%</a:t>
            </a:r>
            <a:endParaRPr lang="en-GB" sz="1400" dirty="0">
              <a:solidFill>
                <a:prstClr val="white"/>
              </a:solidFill>
            </a:endParaRPr>
          </a:p>
        </p:txBody>
      </p:sp>
      <p:sp>
        <p:nvSpPr>
          <p:cNvPr id="90" name="Arc 39"/>
          <p:cNvSpPr>
            <a:spLocks/>
          </p:cNvSpPr>
          <p:nvPr/>
        </p:nvSpPr>
        <p:spPr bwMode="gray">
          <a:xfrm rot="-5400000">
            <a:off x="627999" y="2413412"/>
            <a:ext cx="2190387" cy="559184"/>
          </a:xfrm>
          <a:custGeom>
            <a:avLst/>
            <a:gdLst>
              <a:gd name="T0" fmla="*/ 2124182653 w 33744"/>
              <a:gd name="T1" fmla="*/ 23889084 h 21600"/>
              <a:gd name="T2" fmla="*/ 0 w 33744"/>
              <a:gd name="T3" fmla="*/ 26967616 h 21600"/>
              <a:gd name="T4" fmla="*/ 1021237333 w 33744"/>
              <a:gd name="T5" fmla="*/ 0 h 21600"/>
              <a:gd name="T6" fmla="*/ 0 60000 65536"/>
              <a:gd name="T7" fmla="*/ 0 60000 65536"/>
              <a:gd name="T8" fmla="*/ 0 60000 65536"/>
              <a:gd name="T9" fmla="*/ 0 w 33744"/>
              <a:gd name="T10" fmla="*/ 0 h 21600"/>
              <a:gd name="T11" fmla="*/ 33744 w 33744"/>
              <a:gd name="T12" fmla="*/ 21600 h 21600"/>
            </a:gdLst>
            <a:ahLst/>
            <a:cxnLst>
              <a:cxn ang="T6">
                <a:pos x="T0" y="T1"/>
              </a:cxn>
              <a:cxn ang="T7">
                <a:pos x="T2" y="T3"/>
              </a:cxn>
              <a:cxn ang="T8">
                <a:pos x="T4" y="T5"/>
              </a:cxn>
            </a:cxnLst>
            <a:rect l="T9" t="T10" r="T11" b="T12"/>
            <a:pathLst>
              <a:path w="33744" h="21600" fill="none" extrusionOk="0">
                <a:moveTo>
                  <a:pt x="33743" y="12632"/>
                </a:moveTo>
                <a:cubicBezTo>
                  <a:pt x="29683" y="18263"/>
                  <a:pt x="23164" y="21599"/>
                  <a:pt x="16223" y="21600"/>
                </a:cubicBezTo>
                <a:cubicBezTo>
                  <a:pt x="10011" y="21600"/>
                  <a:pt x="4100" y="18926"/>
                  <a:pt x="0" y="14260"/>
                </a:cubicBezTo>
              </a:path>
              <a:path w="33744" h="21600" stroke="0" extrusionOk="0">
                <a:moveTo>
                  <a:pt x="33743" y="12632"/>
                </a:moveTo>
                <a:cubicBezTo>
                  <a:pt x="29683" y="18263"/>
                  <a:pt x="23164" y="21599"/>
                  <a:pt x="16223" y="21600"/>
                </a:cubicBezTo>
                <a:cubicBezTo>
                  <a:pt x="10011" y="21600"/>
                  <a:pt x="4100" y="18926"/>
                  <a:pt x="0" y="14260"/>
                </a:cubicBezTo>
                <a:lnTo>
                  <a:pt x="16223" y="0"/>
                </a:lnTo>
                <a:lnTo>
                  <a:pt x="33743" y="12632"/>
                </a:lnTo>
                <a:close/>
              </a:path>
            </a:pathLst>
          </a:custGeom>
          <a:noFill/>
          <a:ln w="38100" cmpd="sng">
            <a:solidFill>
              <a:srgbClr val="002663"/>
            </a:solidFill>
            <a:round/>
            <a:headEnd type="none" w="med" len="med"/>
            <a:tailEnd type="none" w="med" len="med"/>
          </a:ln>
        </p:spPr>
        <p:txBody>
          <a:bodyPr/>
          <a:lstStyle/>
          <a:p>
            <a:endParaRPr lang="en-US">
              <a:solidFill>
                <a:prstClr val="black"/>
              </a:solidFill>
            </a:endParaRPr>
          </a:p>
        </p:txBody>
      </p:sp>
      <p:sp>
        <p:nvSpPr>
          <p:cNvPr id="17" name="TextBox 16"/>
          <p:cNvSpPr txBox="1"/>
          <p:nvPr/>
        </p:nvSpPr>
        <p:spPr>
          <a:xfrm>
            <a:off x="285298" y="4145450"/>
            <a:ext cx="1158302" cy="415498"/>
          </a:xfrm>
          <a:prstGeom prst="rect">
            <a:avLst/>
          </a:prstGeom>
          <a:noFill/>
        </p:spPr>
        <p:txBody>
          <a:bodyPr wrap="square" rtlCol="0">
            <a:spAutoFit/>
          </a:bodyPr>
          <a:lstStyle/>
          <a:p>
            <a:pPr algn="ctr"/>
            <a:r>
              <a:rPr lang="en-GB" sz="1050" b="1" dirty="0" smtClean="0">
                <a:solidFill>
                  <a:srgbClr val="323232"/>
                </a:solidFill>
              </a:rPr>
              <a:t>Leads generated </a:t>
            </a:r>
            <a:endParaRPr lang="en-GB" sz="1050" b="1" dirty="0">
              <a:solidFill>
                <a:srgbClr val="323232"/>
              </a:solidFill>
            </a:endParaRPr>
          </a:p>
        </p:txBody>
      </p:sp>
      <p:sp>
        <p:nvSpPr>
          <p:cNvPr id="61" name="TextBox 25"/>
          <p:cNvSpPr txBox="1">
            <a:spLocks noChangeArrowheads="1"/>
          </p:cNvSpPr>
          <p:nvPr/>
        </p:nvSpPr>
        <p:spPr bwMode="auto">
          <a:xfrm>
            <a:off x="482206" y="4539913"/>
            <a:ext cx="861133" cy="338554"/>
          </a:xfrm>
          <a:prstGeom prst="rect">
            <a:avLst/>
          </a:prstGeom>
          <a:noFill/>
          <a:ln w="9525">
            <a:noFill/>
            <a:miter lim="800000"/>
            <a:headEnd/>
            <a:tailEnd/>
          </a:ln>
        </p:spPr>
        <p:txBody>
          <a:bodyPr wrap="none">
            <a:spAutoFit/>
          </a:bodyPr>
          <a:lstStyle/>
          <a:p>
            <a:r>
              <a:rPr lang="en-GB" sz="1600" b="1" dirty="0" smtClean="0">
                <a:solidFill>
                  <a:srgbClr val="000000"/>
                </a:solidFill>
              </a:rPr>
              <a:t>24,877</a:t>
            </a:r>
            <a:endParaRPr lang="en-GB" sz="1600" b="1" dirty="0">
              <a:solidFill>
                <a:srgbClr val="000000"/>
              </a:solidFill>
            </a:endParaRPr>
          </a:p>
        </p:txBody>
      </p:sp>
      <p:sp>
        <p:nvSpPr>
          <p:cNvPr id="6" name="Bent-Up Arrow 5"/>
          <p:cNvSpPr/>
          <p:nvPr/>
        </p:nvSpPr>
        <p:spPr>
          <a:xfrm>
            <a:off x="1533573" y="3766136"/>
            <a:ext cx="1057089" cy="748620"/>
          </a:xfrm>
          <a:prstGeom prst="bentUpArrow">
            <a:avLst>
              <a:gd name="adj1" fmla="val 10087"/>
              <a:gd name="adj2" fmla="val 25000"/>
              <a:gd name="adj3" fmla="val 25000"/>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302861" y="4140447"/>
            <a:ext cx="1247167" cy="76641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663"/>
              </a:solidFill>
            </a:endParaRPr>
          </a:p>
        </p:txBody>
      </p:sp>
      <p:sp>
        <p:nvSpPr>
          <p:cNvPr id="39" name="TextBox 38"/>
          <p:cNvSpPr txBox="1"/>
          <p:nvPr/>
        </p:nvSpPr>
        <p:spPr>
          <a:xfrm>
            <a:off x="7491259" y="2303836"/>
            <a:ext cx="4608512" cy="861774"/>
          </a:xfrm>
          <a:prstGeom prst="rect">
            <a:avLst/>
          </a:prstGeom>
          <a:noFill/>
        </p:spPr>
        <p:txBody>
          <a:bodyPr wrap="square" rtlCol="0">
            <a:spAutoFit/>
          </a:bodyPr>
          <a:lstStyle/>
          <a:p>
            <a:r>
              <a:rPr lang="en-GB" sz="5000" dirty="0" smtClean="0">
                <a:solidFill>
                  <a:srgbClr val="1F497D"/>
                </a:solidFill>
              </a:rPr>
              <a:t>1870</a:t>
            </a:r>
            <a:endParaRPr lang="en-GB" sz="5000" dirty="0">
              <a:solidFill>
                <a:srgbClr val="1F497D"/>
              </a:solidFill>
            </a:endParaRPr>
          </a:p>
        </p:txBody>
      </p:sp>
      <p:sp>
        <p:nvSpPr>
          <p:cNvPr id="40" name="TextBox 39"/>
          <p:cNvSpPr txBox="1"/>
          <p:nvPr/>
        </p:nvSpPr>
        <p:spPr>
          <a:xfrm>
            <a:off x="5110939" y="929416"/>
            <a:ext cx="1186009" cy="400110"/>
          </a:xfrm>
          <a:prstGeom prst="rect">
            <a:avLst/>
          </a:prstGeom>
          <a:noFill/>
        </p:spPr>
        <p:txBody>
          <a:bodyPr wrap="square" rtlCol="0">
            <a:spAutoFit/>
          </a:bodyPr>
          <a:lstStyle/>
          <a:p>
            <a:pPr algn="ctr"/>
            <a:r>
              <a:rPr lang="en-GB" sz="1000" b="1" dirty="0" smtClean="0">
                <a:solidFill>
                  <a:srgbClr val="323232"/>
                </a:solidFill>
              </a:rPr>
              <a:t>2017 deferred offers</a:t>
            </a:r>
            <a:endParaRPr lang="en-GB" sz="1000" b="1" dirty="0">
              <a:solidFill>
                <a:srgbClr val="323232"/>
              </a:solidFill>
            </a:endParaRPr>
          </a:p>
        </p:txBody>
      </p:sp>
      <p:sp>
        <p:nvSpPr>
          <p:cNvPr id="41" name="TextBox 25"/>
          <p:cNvSpPr txBox="1">
            <a:spLocks noChangeArrowheads="1"/>
          </p:cNvSpPr>
          <p:nvPr/>
        </p:nvSpPr>
        <p:spPr bwMode="auto">
          <a:xfrm>
            <a:off x="5446683" y="1249795"/>
            <a:ext cx="461590" cy="246221"/>
          </a:xfrm>
          <a:prstGeom prst="rect">
            <a:avLst/>
          </a:prstGeom>
          <a:noFill/>
          <a:ln w="9525">
            <a:noFill/>
            <a:miter lim="800000"/>
            <a:headEnd/>
            <a:tailEnd/>
          </a:ln>
        </p:spPr>
        <p:txBody>
          <a:bodyPr wrap="square">
            <a:spAutoFit/>
          </a:bodyPr>
          <a:lstStyle/>
          <a:p>
            <a:r>
              <a:rPr lang="en-GB" sz="1000" b="1" dirty="0" smtClean="0">
                <a:solidFill>
                  <a:srgbClr val="000000"/>
                </a:solidFill>
              </a:rPr>
              <a:t>707</a:t>
            </a:r>
            <a:endParaRPr lang="en-GB" sz="1000" b="1" dirty="0">
              <a:solidFill>
                <a:srgbClr val="000000"/>
              </a:solidFill>
            </a:endParaRPr>
          </a:p>
        </p:txBody>
      </p:sp>
      <p:sp>
        <p:nvSpPr>
          <p:cNvPr id="43" name="Rectangle 42"/>
          <p:cNvSpPr/>
          <p:nvPr/>
        </p:nvSpPr>
        <p:spPr>
          <a:xfrm>
            <a:off x="5149663" y="888498"/>
            <a:ext cx="1055631" cy="61622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rgbClr val="002663"/>
              </a:solidFill>
            </a:endParaRPr>
          </a:p>
        </p:txBody>
      </p:sp>
      <p:sp>
        <p:nvSpPr>
          <p:cNvPr id="4" name="Bent Arrow 3"/>
          <p:cNvSpPr/>
          <p:nvPr/>
        </p:nvSpPr>
        <p:spPr>
          <a:xfrm>
            <a:off x="4454882" y="1192581"/>
            <a:ext cx="558298" cy="636831"/>
          </a:xfrm>
          <a:prstGeom prst="bentArrow">
            <a:avLst/>
          </a:prstGeom>
          <a:solidFill>
            <a:srgbClr val="002663"/>
          </a:solidFill>
          <a:ln>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
        <p:nvSpPr>
          <p:cNvPr id="46" name="Oval 45"/>
          <p:cNvSpPr/>
          <p:nvPr/>
        </p:nvSpPr>
        <p:spPr>
          <a:xfrm>
            <a:off x="2148259" y="4178878"/>
            <a:ext cx="884806" cy="566398"/>
          </a:xfrm>
          <a:prstGeom prst="ellipse">
            <a:avLst/>
          </a:prstGeom>
          <a:solidFill>
            <a:srgbClr val="0088CE"/>
          </a:solidFill>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400" dirty="0">
                <a:solidFill>
                  <a:prstClr val="white"/>
                </a:solidFill>
              </a:rPr>
              <a:t>1</a:t>
            </a:r>
            <a:r>
              <a:rPr lang="en-GB" sz="1400" dirty="0" smtClean="0">
                <a:solidFill>
                  <a:prstClr val="white"/>
                </a:solidFill>
              </a:rPr>
              <a:t>4%</a:t>
            </a:r>
            <a:endParaRPr lang="en-GB" sz="1400" dirty="0">
              <a:solidFill>
                <a:prstClr val="white"/>
              </a:solidFill>
            </a:endParaRPr>
          </a:p>
        </p:txBody>
      </p:sp>
      <p:sp>
        <p:nvSpPr>
          <p:cNvPr id="47" name="Oval 46"/>
          <p:cNvSpPr/>
          <p:nvPr/>
        </p:nvSpPr>
        <p:spPr>
          <a:xfrm>
            <a:off x="3900452" y="797611"/>
            <a:ext cx="952190" cy="566398"/>
          </a:xfrm>
          <a:prstGeom prst="ellipse">
            <a:avLst/>
          </a:prstGeom>
          <a:solidFill>
            <a:srgbClr val="0088CE"/>
          </a:solidFill>
          <a:ln>
            <a:solidFill>
              <a:schemeClr val="bg1"/>
            </a:solidFill>
          </a:ln>
        </p:spPr>
        <p:style>
          <a:lnRef idx="3">
            <a:schemeClr val="lt1"/>
          </a:lnRef>
          <a:fillRef idx="1">
            <a:schemeClr val="accent2"/>
          </a:fillRef>
          <a:effectRef idx="1">
            <a:schemeClr val="accent2"/>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400" dirty="0" smtClean="0">
                <a:solidFill>
                  <a:prstClr val="white"/>
                </a:solidFill>
              </a:rPr>
              <a:t>23.5%</a:t>
            </a:r>
            <a:endParaRPr lang="en-GB" sz="1400" dirty="0">
              <a:solidFill>
                <a:prstClr val="white"/>
              </a:solidFill>
            </a:endParaRPr>
          </a:p>
        </p:txBody>
      </p:sp>
    </p:spTree>
    <p:extLst>
      <p:ext uri="{BB962C8B-B14F-4D97-AF65-F5344CB8AC3E}">
        <p14:creationId xmlns:p14="http://schemas.microsoft.com/office/powerpoint/2010/main" val="3640282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smtClean="0">
                <a:solidFill>
                  <a:schemeClr val="bg2"/>
                </a:solidFill>
              </a:rPr>
              <a:t>Screening</a:t>
            </a:r>
            <a:endParaRPr lang="en-US" dirty="0">
              <a:solidFill>
                <a:schemeClr val="bg2"/>
              </a:solidFill>
            </a:endParaRPr>
          </a:p>
        </p:txBody>
      </p:sp>
      <p:sp>
        <p:nvSpPr>
          <p:cNvPr id="3" name="Content Placeholder 2"/>
          <p:cNvSpPr>
            <a:spLocks noGrp="1"/>
          </p:cNvSpPr>
          <p:nvPr>
            <p:ph idx="1"/>
          </p:nvPr>
        </p:nvSpPr>
        <p:spPr>
          <a:xfrm>
            <a:off x="423385" y="3090904"/>
            <a:ext cx="3572557" cy="1785104"/>
          </a:xfrm>
        </p:spPr>
        <p:style>
          <a:lnRef idx="1">
            <a:schemeClr val="accent2"/>
          </a:lnRef>
          <a:fillRef idx="2">
            <a:schemeClr val="accent2"/>
          </a:fillRef>
          <a:effectRef idx="1">
            <a:schemeClr val="accent2"/>
          </a:effectRef>
          <a:fontRef idx="minor">
            <a:schemeClr val="dk1"/>
          </a:fontRef>
        </p:style>
        <p:txBody>
          <a:bodyPr numCol="1">
            <a:normAutofit fontScale="25000" lnSpcReduction="20000"/>
          </a:bodyPr>
          <a:lstStyle/>
          <a:p>
            <a:pPr marL="0" indent="0">
              <a:lnSpc>
                <a:spcPct val="120000"/>
              </a:lnSpc>
              <a:spcBef>
                <a:spcPts val="600"/>
              </a:spcBef>
              <a:spcAft>
                <a:spcPts val="1200"/>
              </a:spcAft>
              <a:buNone/>
            </a:pPr>
            <a:r>
              <a:rPr lang="en-GB" sz="7200" b="1" u="sng" dirty="0" smtClean="0">
                <a:solidFill>
                  <a:schemeClr val="bg2"/>
                </a:solidFill>
              </a:rPr>
              <a:t>Training:</a:t>
            </a:r>
            <a:endParaRPr lang="en-US" sz="7200" dirty="0">
              <a:solidFill>
                <a:schemeClr val="bg2"/>
              </a:solidFill>
            </a:endParaRPr>
          </a:p>
          <a:p>
            <a:pPr lvl="0">
              <a:lnSpc>
                <a:spcPct val="120000"/>
              </a:lnSpc>
              <a:buFont typeface="Wingdings" panose="05000000000000000000" pitchFamily="2" charset="2"/>
              <a:buChar char="ü"/>
            </a:pPr>
            <a:r>
              <a:rPr lang="en-GB" sz="5600" dirty="0"/>
              <a:t>Compulsory face to face training once a year</a:t>
            </a:r>
            <a:endParaRPr lang="en-US" sz="5600" dirty="0"/>
          </a:p>
          <a:p>
            <a:pPr lvl="0">
              <a:lnSpc>
                <a:spcPct val="120000"/>
              </a:lnSpc>
              <a:buFont typeface="Wingdings" panose="05000000000000000000" pitchFamily="2" charset="2"/>
              <a:buChar char="ü"/>
            </a:pPr>
            <a:r>
              <a:rPr lang="en-GB" sz="5600" dirty="0"/>
              <a:t>Screening </a:t>
            </a:r>
            <a:r>
              <a:rPr lang="en-GB" sz="5600" dirty="0" smtClean="0"/>
              <a:t>shadowing</a:t>
            </a:r>
          </a:p>
          <a:p>
            <a:pPr lvl="0">
              <a:lnSpc>
                <a:spcPct val="120000"/>
              </a:lnSpc>
              <a:buFont typeface="Wingdings" panose="05000000000000000000" pitchFamily="2" charset="2"/>
              <a:buChar char="ü"/>
            </a:pPr>
            <a:r>
              <a:rPr lang="en-GB" sz="5600" dirty="0" smtClean="0"/>
              <a:t>Shared and paired screening </a:t>
            </a:r>
            <a:r>
              <a:rPr lang="en-GB" sz="5600" dirty="0"/>
              <a:t>sessions</a:t>
            </a:r>
            <a:endParaRPr lang="en-US" sz="5600" dirty="0"/>
          </a:p>
          <a:p>
            <a:pPr lvl="0">
              <a:lnSpc>
                <a:spcPct val="120000"/>
              </a:lnSpc>
              <a:buFont typeface="Wingdings" panose="05000000000000000000" pitchFamily="2" charset="2"/>
              <a:buChar char="ü"/>
            </a:pPr>
            <a:r>
              <a:rPr lang="en-GB" sz="5600" dirty="0"/>
              <a:t>Add hoc feedback </a:t>
            </a:r>
            <a:endParaRPr lang="en-GB" sz="5600" dirty="0" smtClean="0">
              <a:latin typeface="+mj-lt"/>
            </a:endParaRPr>
          </a:p>
        </p:txBody>
      </p:sp>
      <p:sp>
        <p:nvSpPr>
          <p:cNvPr id="6" name="Rectangle 5"/>
          <p:cNvSpPr/>
          <p:nvPr/>
        </p:nvSpPr>
        <p:spPr>
          <a:xfrm>
            <a:off x="4283968" y="3090902"/>
            <a:ext cx="4464496" cy="178510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spcBef>
                <a:spcPts val="600"/>
              </a:spcBef>
              <a:spcAft>
                <a:spcPts val="1200"/>
              </a:spcAft>
            </a:pPr>
            <a:r>
              <a:rPr lang="en-GB" sz="1600" b="1" u="sng" dirty="0">
                <a:solidFill>
                  <a:srgbClr val="0088CE"/>
                </a:solidFill>
              </a:rPr>
              <a:t>Motivation and Engagement:</a:t>
            </a:r>
            <a:endParaRPr lang="en-US" sz="1600" b="1" dirty="0">
              <a:solidFill>
                <a:srgbClr val="0088CE"/>
              </a:solidFill>
            </a:endParaRPr>
          </a:p>
          <a:p>
            <a:pPr marL="285750" indent="-285750">
              <a:lnSpc>
                <a:spcPct val="120000"/>
              </a:lnSpc>
              <a:buFont typeface="Wingdings" panose="05000000000000000000" pitchFamily="2" charset="2"/>
              <a:buChar char="ü"/>
            </a:pPr>
            <a:r>
              <a:rPr lang="en-GB" sz="1400" dirty="0">
                <a:solidFill>
                  <a:srgbClr val="000000"/>
                </a:solidFill>
              </a:rPr>
              <a:t>Opportunities to spend time as a team face-to-face and virtually</a:t>
            </a:r>
          </a:p>
          <a:p>
            <a:pPr marL="285750" indent="-285750">
              <a:lnSpc>
                <a:spcPct val="120000"/>
              </a:lnSpc>
              <a:buFont typeface="Wingdings" panose="05000000000000000000" pitchFamily="2" charset="2"/>
              <a:buChar char="ü"/>
            </a:pPr>
            <a:r>
              <a:rPr lang="en-GB" sz="1400" dirty="0">
                <a:solidFill>
                  <a:srgbClr val="000000"/>
                </a:solidFill>
              </a:rPr>
              <a:t>Opportunities to feed-in to changes and updates</a:t>
            </a:r>
            <a:endParaRPr lang="en-US" sz="1400" dirty="0">
              <a:solidFill>
                <a:srgbClr val="000000"/>
              </a:solidFill>
            </a:endParaRPr>
          </a:p>
          <a:p>
            <a:pPr marL="285750" indent="-285750">
              <a:lnSpc>
                <a:spcPct val="120000"/>
              </a:lnSpc>
              <a:buFont typeface="Wingdings" panose="05000000000000000000" pitchFamily="2" charset="2"/>
              <a:buChar char="ü"/>
            </a:pPr>
            <a:r>
              <a:rPr lang="en-GB" sz="1400" dirty="0">
                <a:solidFill>
                  <a:srgbClr val="000000"/>
                </a:solidFill>
              </a:rPr>
              <a:t>Monthly updates</a:t>
            </a:r>
            <a:endParaRPr lang="en-US" sz="1400" dirty="0">
              <a:solidFill>
                <a:srgbClr val="000000"/>
              </a:solidFill>
            </a:endParaRPr>
          </a:p>
          <a:p>
            <a:pPr marL="285750" indent="-285750">
              <a:lnSpc>
                <a:spcPct val="120000"/>
              </a:lnSpc>
              <a:buFont typeface="Wingdings" panose="05000000000000000000" pitchFamily="2" charset="2"/>
              <a:buChar char="ü"/>
            </a:pPr>
            <a:r>
              <a:rPr lang="en-GB" sz="1400" dirty="0">
                <a:solidFill>
                  <a:srgbClr val="000000"/>
                </a:solidFill>
              </a:rPr>
              <a:t>Opportunities to attend Teach First </a:t>
            </a:r>
            <a:r>
              <a:rPr lang="en-GB" sz="1400" dirty="0" smtClean="0">
                <a:solidFill>
                  <a:srgbClr val="000000"/>
                </a:solidFill>
              </a:rPr>
              <a:t>events</a:t>
            </a:r>
          </a:p>
        </p:txBody>
      </p:sp>
      <p:graphicFrame>
        <p:nvGraphicFramePr>
          <p:cNvPr id="11" name="Diagram 10"/>
          <p:cNvGraphicFramePr/>
          <p:nvPr>
            <p:extLst/>
          </p:nvPr>
        </p:nvGraphicFramePr>
        <p:xfrm>
          <a:off x="467550" y="813301"/>
          <a:ext cx="4706227" cy="2003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tbygraves\AppData\Local\Microsoft\Windows\Temporary Internet Files\Content.IE5\5KV4LSBI\MC900303683[1].wmf"/>
          <p:cNvPicPr>
            <a:picLocks noChangeAspect="1" noChangeArrowheads="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508104" y="1059583"/>
            <a:ext cx="680180" cy="6801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88292" y="984185"/>
            <a:ext cx="2561379" cy="830997"/>
          </a:xfrm>
          <a:prstGeom prst="rect">
            <a:avLst/>
          </a:prstGeom>
          <a:noFill/>
        </p:spPr>
        <p:txBody>
          <a:bodyPr wrap="square" rtlCol="0">
            <a:spAutoFit/>
          </a:bodyPr>
          <a:lstStyle/>
          <a:p>
            <a:r>
              <a:rPr lang="en-GB" sz="2000" b="1" dirty="0" smtClean="0">
                <a:solidFill>
                  <a:srgbClr val="00A599"/>
                </a:solidFill>
              </a:rPr>
              <a:t>13%</a:t>
            </a:r>
            <a:r>
              <a:rPr lang="en-GB" sz="1200" dirty="0" smtClean="0">
                <a:solidFill>
                  <a:srgbClr val="00A599"/>
                </a:solidFill>
              </a:rPr>
              <a:t> </a:t>
            </a:r>
            <a:r>
              <a:rPr lang="en-GB" sz="1400" dirty="0" smtClean="0">
                <a:solidFill>
                  <a:srgbClr val="00A599"/>
                </a:solidFill>
              </a:rPr>
              <a:t>of our total Selection budget is spent on screeners and feedback providers</a:t>
            </a:r>
            <a:endParaRPr lang="en-US" sz="1400" dirty="0">
              <a:solidFill>
                <a:srgbClr val="00A599"/>
              </a:solidFill>
            </a:endParaRPr>
          </a:p>
        </p:txBody>
      </p:sp>
      <p:pic>
        <p:nvPicPr>
          <p:cNvPr id="1027" name="Picture 1" descr="image001"/>
          <p:cNvPicPr>
            <a:picLocks noChangeAspect="1" noChangeArrowheads="1"/>
          </p:cNvPicPr>
          <p:nvPr/>
        </p:nvPicPr>
        <p:blipFill rotWithShape="1">
          <a:blip r:embed="rId9">
            <a:extLst>
              <a:ext uri="{28A0092B-C50C-407E-A947-70E740481C1C}">
                <a14:useLocalDpi xmlns:a14="http://schemas.microsoft.com/office/drawing/2010/main" val="0"/>
              </a:ext>
            </a:extLst>
          </a:blip>
          <a:srcRect b="-1523"/>
          <a:stretch/>
        </p:blipFill>
        <p:spPr bwMode="auto">
          <a:xfrm>
            <a:off x="5453140" y="1995714"/>
            <a:ext cx="3295324" cy="91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684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smtClean="0">
                <a:solidFill>
                  <a:schemeClr val="bg2"/>
                </a:solidFill>
              </a:rPr>
              <a:t>Assessing</a:t>
            </a:r>
            <a:endParaRPr lang="en-US" dirty="0">
              <a:solidFill>
                <a:schemeClr val="bg2"/>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32</a:t>
            </a:fld>
            <a:endParaRPr lang="en-GB">
              <a:solidFill>
                <a:srgbClr val="000000">
                  <a:tint val="75000"/>
                </a:srgbClr>
              </a:solidFill>
            </a:endParaRPr>
          </a:p>
        </p:txBody>
      </p:sp>
      <p:sp>
        <p:nvSpPr>
          <p:cNvPr id="5" name="Content Placeholder 2"/>
          <p:cNvSpPr txBox="1">
            <a:spLocks/>
          </p:cNvSpPr>
          <p:nvPr/>
        </p:nvSpPr>
        <p:spPr>
          <a:xfrm>
            <a:off x="422630" y="3723879"/>
            <a:ext cx="3861345" cy="122413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numCol="1"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nSpc>
                <a:spcPct val="120000"/>
              </a:lnSpc>
              <a:spcBef>
                <a:spcPts val="600"/>
              </a:spcBef>
              <a:spcAft>
                <a:spcPts val="300"/>
              </a:spcAft>
              <a:buFont typeface="Arial" pitchFamily="34" charset="0"/>
              <a:buNone/>
            </a:pPr>
            <a:r>
              <a:rPr lang="en-GB" sz="5600" b="1" u="sng" dirty="0" smtClean="0">
                <a:solidFill>
                  <a:srgbClr val="0088CE"/>
                </a:solidFill>
              </a:rPr>
              <a:t>Training:</a:t>
            </a:r>
            <a:r>
              <a:rPr lang="en-GB" sz="5600" b="1" dirty="0" smtClean="0">
                <a:solidFill>
                  <a:srgbClr val="0088CE"/>
                </a:solidFill>
              </a:rPr>
              <a:t> </a:t>
            </a:r>
          </a:p>
          <a:p>
            <a:pPr>
              <a:lnSpc>
                <a:spcPct val="120000"/>
              </a:lnSpc>
              <a:spcBef>
                <a:spcPts val="0"/>
              </a:spcBef>
              <a:buFont typeface="Wingdings" panose="05000000000000000000" pitchFamily="2" charset="2"/>
              <a:buChar char="ü"/>
            </a:pPr>
            <a:r>
              <a:rPr lang="en-GB" sz="4800" dirty="0" smtClean="0">
                <a:solidFill>
                  <a:srgbClr val="000000"/>
                </a:solidFill>
              </a:rPr>
              <a:t>3 day Initial Training</a:t>
            </a:r>
          </a:p>
          <a:p>
            <a:pPr>
              <a:lnSpc>
                <a:spcPct val="120000"/>
              </a:lnSpc>
              <a:spcBef>
                <a:spcPts val="0"/>
              </a:spcBef>
              <a:buFont typeface="Wingdings" panose="05000000000000000000" pitchFamily="2" charset="2"/>
              <a:buChar char="ü"/>
            </a:pPr>
            <a:r>
              <a:rPr lang="en-GB" sz="4800" dirty="0" smtClean="0">
                <a:solidFill>
                  <a:srgbClr val="000000"/>
                </a:solidFill>
              </a:rPr>
              <a:t>Compulsory biannual training for all</a:t>
            </a:r>
          </a:p>
          <a:p>
            <a:pPr>
              <a:lnSpc>
                <a:spcPct val="120000"/>
              </a:lnSpc>
              <a:spcBef>
                <a:spcPts val="0"/>
              </a:spcBef>
              <a:buFont typeface="Wingdings" panose="05000000000000000000" pitchFamily="2" charset="2"/>
              <a:buChar char="ü"/>
            </a:pPr>
            <a:r>
              <a:rPr lang="en-GB" sz="4800" dirty="0" smtClean="0">
                <a:solidFill>
                  <a:srgbClr val="000000"/>
                </a:solidFill>
              </a:rPr>
              <a:t>Additional  training sessions, morning meetings, online modules delivered throughout season</a:t>
            </a:r>
          </a:p>
          <a:p>
            <a:pPr marL="0" indent="0">
              <a:lnSpc>
                <a:spcPct val="120000"/>
              </a:lnSpc>
              <a:spcBef>
                <a:spcPts val="0"/>
              </a:spcBef>
              <a:buFont typeface="Arial" pitchFamily="34" charset="0"/>
              <a:buNone/>
            </a:pPr>
            <a:endParaRPr lang="en-GB" sz="4800" dirty="0" smtClean="0">
              <a:solidFill>
                <a:srgbClr val="000000"/>
              </a:solidFill>
            </a:endParaRPr>
          </a:p>
          <a:p>
            <a:pPr marL="0" indent="0">
              <a:lnSpc>
                <a:spcPct val="120000"/>
              </a:lnSpc>
              <a:spcBef>
                <a:spcPts val="0"/>
              </a:spcBef>
              <a:buFont typeface="Arial" pitchFamily="34" charset="0"/>
              <a:buNone/>
            </a:pPr>
            <a:endParaRPr lang="en-GB" sz="4800" dirty="0" smtClean="0">
              <a:solidFill>
                <a:srgbClr val="000000"/>
              </a:solidFill>
            </a:endParaRPr>
          </a:p>
          <a:p>
            <a:pPr>
              <a:lnSpc>
                <a:spcPct val="120000"/>
              </a:lnSpc>
              <a:spcBef>
                <a:spcPts val="0"/>
              </a:spcBef>
              <a:buFont typeface="Wingdings" panose="05000000000000000000" pitchFamily="2" charset="2"/>
              <a:buChar char="ü"/>
            </a:pPr>
            <a:endParaRPr lang="en-GB" sz="2000" dirty="0" smtClean="0">
              <a:solidFill>
                <a:srgbClr val="000000"/>
              </a:solidFill>
            </a:endParaRPr>
          </a:p>
          <a:p>
            <a:pPr>
              <a:lnSpc>
                <a:spcPct val="120000"/>
              </a:lnSpc>
              <a:spcBef>
                <a:spcPts val="0"/>
              </a:spcBef>
              <a:buFont typeface="Wingdings" panose="05000000000000000000" pitchFamily="2" charset="2"/>
              <a:buChar char="ü"/>
            </a:pPr>
            <a:endParaRPr lang="en-GB" sz="2000" dirty="0" smtClean="0">
              <a:solidFill>
                <a:srgbClr val="000000"/>
              </a:solidFill>
            </a:endParaRPr>
          </a:p>
        </p:txBody>
      </p:sp>
      <p:graphicFrame>
        <p:nvGraphicFramePr>
          <p:cNvPr id="3" name="Diagram 2"/>
          <p:cNvGraphicFramePr/>
          <p:nvPr>
            <p:extLst/>
          </p:nvPr>
        </p:nvGraphicFramePr>
        <p:xfrm>
          <a:off x="441837" y="889218"/>
          <a:ext cx="4994259" cy="1826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372201" y="987587"/>
            <a:ext cx="2377462" cy="830997"/>
          </a:xfrm>
          <a:prstGeom prst="rect">
            <a:avLst/>
          </a:prstGeom>
          <a:noFill/>
        </p:spPr>
        <p:txBody>
          <a:bodyPr wrap="square" rtlCol="0">
            <a:spAutoFit/>
          </a:bodyPr>
          <a:lstStyle/>
          <a:p>
            <a:r>
              <a:rPr lang="en-GB" sz="2000" b="1" dirty="0" smtClean="0">
                <a:solidFill>
                  <a:srgbClr val="00A599"/>
                </a:solidFill>
              </a:rPr>
              <a:t>60%</a:t>
            </a:r>
            <a:r>
              <a:rPr lang="en-GB" sz="1200" dirty="0" smtClean="0">
                <a:solidFill>
                  <a:srgbClr val="00A599"/>
                </a:solidFill>
              </a:rPr>
              <a:t> </a:t>
            </a:r>
            <a:r>
              <a:rPr lang="en-GB" sz="1400" dirty="0" smtClean="0">
                <a:solidFill>
                  <a:srgbClr val="00A599"/>
                </a:solidFill>
              </a:rPr>
              <a:t>of our total Selection budget is spent on casual assessor payroll.</a:t>
            </a:r>
            <a:endParaRPr lang="en-US" sz="1400" dirty="0">
              <a:solidFill>
                <a:srgbClr val="00A599"/>
              </a:solidFill>
            </a:endParaRPr>
          </a:p>
        </p:txBody>
      </p:sp>
      <p:graphicFrame>
        <p:nvGraphicFramePr>
          <p:cNvPr id="10" name="Content Placeholder 7"/>
          <p:cNvGraphicFramePr>
            <a:graphicFrameLocks noGrp="1"/>
          </p:cNvGraphicFramePr>
          <p:nvPr>
            <p:ph idx="1"/>
            <p:extLst/>
          </p:nvPr>
        </p:nvGraphicFramePr>
        <p:xfrm>
          <a:off x="470964" y="3075821"/>
          <a:ext cx="8229600" cy="5040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Picture 2" descr="C:\Users\tbygraves\AppData\Local\Microsoft\Windows\Temporary Internet Files\Content.IE5\5KV4LSBI\MC900303683[1].wmf"/>
          <p:cNvPicPr>
            <a:picLocks noChangeAspect="1" noChangeArrowheads="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692021" y="1099483"/>
            <a:ext cx="680180" cy="6801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 descr="image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31389" y="1998340"/>
            <a:ext cx="30289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4427984" y="3723879"/>
            <a:ext cx="4464496" cy="122413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numCol="1"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nSpc>
                <a:spcPct val="120000"/>
              </a:lnSpc>
              <a:spcBef>
                <a:spcPts val="600"/>
              </a:spcBef>
              <a:spcAft>
                <a:spcPts val="300"/>
              </a:spcAft>
              <a:buFont typeface="Arial" pitchFamily="34" charset="0"/>
              <a:buNone/>
            </a:pPr>
            <a:r>
              <a:rPr lang="en-GB" sz="5600" b="1" u="sng" dirty="0" smtClean="0">
                <a:solidFill>
                  <a:srgbClr val="0088CE"/>
                </a:solidFill>
              </a:rPr>
              <a:t>Consistency:</a:t>
            </a:r>
            <a:r>
              <a:rPr lang="en-GB" sz="5600" b="1" dirty="0" smtClean="0">
                <a:solidFill>
                  <a:srgbClr val="0088CE"/>
                </a:solidFill>
              </a:rPr>
              <a:t> </a:t>
            </a:r>
          </a:p>
          <a:p>
            <a:pPr>
              <a:lnSpc>
                <a:spcPct val="120000"/>
              </a:lnSpc>
              <a:spcBef>
                <a:spcPts val="0"/>
              </a:spcBef>
              <a:buFont typeface="Wingdings" panose="05000000000000000000" pitchFamily="2" charset="2"/>
              <a:buChar char="ü"/>
            </a:pPr>
            <a:r>
              <a:rPr lang="en-GB" sz="4800" dirty="0">
                <a:solidFill>
                  <a:srgbClr val="000000"/>
                </a:solidFill>
              </a:rPr>
              <a:t>Quarterly performance data</a:t>
            </a:r>
          </a:p>
          <a:p>
            <a:pPr>
              <a:lnSpc>
                <a:spcPct val="120000"/>
              </a:lnSpc>
              <a:spcBef>
                <a:spcPts val="0"/>
              </a:spcBef>
              <a:buFont typeface="Wingdings" panose="05000000000000000000" pitchFamily="2" charset="2"/>
              <a:buChar char="ü"/>
            </a:pPr>
            <a:r>
              <a:rPr lang="en-GB" sz="4800" dirty="0">
                <a:solidFill>
                  <a:srgbClr val="000000"/>
                </a:solidFill>
              </a:rPr>
              <a:t>Selection checking &amp; feedback</a:t>
            </a:r>
          </a:p>
          <a:p>
            <a:pPr>
              <a:lnSpc>
                <a:spcPct val="120000"/>
              </a:lnSpc>
              <a:spcBef>
                <a:spcPts val="0"/>
              </a:spcBef>
              <a:buFont typeface="Wingdings" panose="05000000000000000000" pitchFamily="2" charset="2"/>
              <a:buChar char="ü"/>
            </a:pPr>
            <a:r>
              <a:rPr lang="en-GB" sz="4800" dirty="0">
                <a:solidFill>
                  <a:srgbClr val="000000"/>
                </a:solidFill>
              </a:rPr>
              <a:t>Regular communications sent to </a:t>
            </a:r>
            <a:r>
              <a:rPr lang="en-GB" sz="4800" dirty="0" smtClean="0">
                <a:solidFill>
                  <a:srgbClr val="000000"/>
                </a:solidFill>
              </a:rPr>
              <a:t>all – 3 </a:t>
            </a:r>
            <a:r>
              <a:rPr lang="en-GB" sz="4800" dirty="0">
                <a:solidFill>
                  <a:srgbClr val="000000"/>
                </a:solidFill>
              </a:rPr>
              <a:t>targeted  </a:t>
            </a:r>
            <a:r>
              <a:rPr lang="en-GB" sz="4800" dirty="0" smtClean="0">
                <a:solidFill>
                  <a:srgbClr val="000000"/>
                </a:solidFill>
              </a:rPr>
              <a:t>e-blasts</a:t>
            </a:r>
            <a:endParaRPr lang="en-GB" sz="4800" dirty="0">
              <a:solidFill>
                <a:srgbClr val="000000"/>
              </a:solidFill>
            </a:endParaRPr>
          </a:p>
          <a:p>
            <a:pPr>
              <a:lnSpc>
                <a:spcPct val="120000"/>
              </a:lnSpc>
              <a:spcBef>
                <a:spcPts val="0"/>
              </a:spcBef>
              <a:buFont typeface="Wingdings" panose="05000000000000000000" pitchFamily="2" charset="2"/>
              <a:buChar char="ü"/>
            </a:pPr>
            <a:r>
              <a:rPr lang="en-GB" sz="4800" dirty="0">
                <a:solidFill>
                  <a:srgbClr val="000000"/>
                </a:solidFill>
              </a:rPr>
              <a:t>Regular shadowing opportunities </a:t>
            </a:r>
            <a:r>
              <a:rPr lang="en-GB" sz="4800" dirty="0" smtClean="0">
                <a:solidFill>
                  <a:srgbClr val="000000"/>
                </a:solidFill>
              </a:rPr>
              <a:t>– benchmarking</a:t>
            </a:r>
          </a:p>
          <a:p>
            <a:pPr>
              <a:lnSpc>
                <a:spcPct val="120000"/>
              </a:lnSpc>
              <a:spcBef>
                <a:spcPts val="0"/>
              </a:spcBef>
              <a:buFont typeface="Wingdings" panose="05000000000000000000" pitchFamily="2" charset="2"/>
              <a:buChar char="ü"/>
            </a:pPr>
            <a:r>
              <a:rPr lang="en-GB" sz="4800" dirty="0" smtClean="0">
                <a:solidFill>
                  <a:srgbClr val="000000"/>
                </a:solidFill>
              </a:rPr>
              <a:t>Monitoring quarterly team analysis reports</a:t>
            </a:r>
            <a:endParaRPr lang="en-GB" sz="4800" dirty="0">
              <a:solidFill>
                <a:srgbClr val="000000"/>
              </a:solidFill>
            </a:endParaRPr>
          </a:p>
          <a:p>
            <a:pPr marL="0" indent="0">
              <a:lnSpc>
                <a:spcPct val="120000"/>
              </a:lnSpc>
              <a:spcBef>
                <a:spcPts val="0"/>
              </a:spcBef>
              <a:buFont typeface="Arial" pitchFamily="34" charset="0"/>
              <a:buNone/>
            </a:pPr>
            <a:endParaRPr lang="en-GB" sz="4800" dirty="0" smtClean="0">
              <a:solidFill>
                <a:srgbClr val="000000"/>
              </a:solidFill>
            </a:endParaRPr>
          </a:p>
          <a:p>
            <a:pPr marL="0" indent="0">
              <a:lnSpc>
                <a:spcPct val="120000"/>
              </a:lnSpc>
              <a:spcBef>
                <a:spcPts val="0"/>
              </a:spcBef>
              <a:buFont typeface="Arial" pitchFamily="34" charset="0"/>
              <a:buNone/>
            </a:pPr>
            <a:endParaRPr lang="en-GB" sz="4800" dirty="0" smtClean="0">
              <a:solidFill>
                <a:srgbClr val="000000"/>
              </a:solidFill>
            </a:endParaRPr>
          </a:p>
          <a:p>
            <a:pPr>
              <a:lnSpc>
                <a:spcPct val="120000"/>
              </a:lnSpc>
              <a:spcBef>
                <a:spcPts val="0"/>
              </a:spcBef>
              <a:buFont typeface="Wingdings" panose="05000000000000000000" pitchFamily="2" charset="2"/>
              <a:buChar char="ü"/>
            </a:pPr>
            <a:endParaRPr lang="en-GB" sz="2000" dirty="0" smtClean="0">
              <a:solidFill>
                <a:srgbClr val="000000"/>
              </a:solidFill>
            </a:endParaRPr>
          </a:p>
          <a:p>
            <a:pPr>
              <a:lnSpc>
                <a:spcPct val="120000"/>
              </a:lnSpc>
              <a:spcBef>
                <a:spcPts val="0"/>
              </a:spcBef>
              <a:buFont typeface="Wingdings" panose="05000000000000000000" pitchFamily="2" charset="2"/>
              <a:buChar char="ü"/>
            </a:pPr>
            <a:endParaRPr lang="en-GB" sz="2000" dirty="0" smtClean="0">
              <a:solidFill>
                <a:srgbClr val="000000"/>
              </a:solidFill>
            </a:endParaRPr>
          </a:p>
        </p:txBody>
      </p:sp>
    </p:spTree>
    <p:extLst>
      <p:ext uri="{BB962C8B-B14F-4D97-AF65-F5344CB8AC3E}">
        <p14:creationId xmlns:p14="http://schemas.microsoft.com/office/powerpoint/2010/main" val="3017144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48072"/>
          </a:xfrm>
        </p:spPr>
        <p:txBody>
          <a:bodyPr>
            <a:normAutofit/>
          </a:bodyPr>
          <a:lstStyle/>
          <a:p>
            <a:pPr algn="r"/>
            <a:r>
              <a:rPr lang="en-GB" sz="3200" dirty="0">
                <a:solidFill>
                  <a:schemeClr val="bg2"/>
                </a:solidFill>
              </a:rPr>
              <a:t>Assessment Centre Space</a:t>
            </a:r>
          </a:p>
        </p:txBody>
      </p:sp>
      <p:sp>
        <p:nvSpPr>
          <p:cNvPr id="3" name="Content Placeholder 2"/>
          <p:cNvSpPr>
            <a:spLocks noGrp="1"/>
          </p:cNvSpPr>
          <p:nvPr>
            <p:ph idx="1"/>
          </p:nvPr>
        </p:nvSpPr>
        <p:spPr>
          <a:xfrm>
            <a:off x="35496" y="843558"/>
            <a:ext cx="4752528" cy="4176463"/>
          </a:xfrm>
        </p:spPr>
        <p:txBody>
          <a:bodyPr>
            <a:normAutofit/>
          </a:bodyPr>
          <a:lstStyle/>
          <a:p>
            <a:pPr marL="0" indent="0">
              <a:buNone/>
            </a:pPr>
            <a:r>
              <a:rPr lang="en-GB" sz="1600" dirty="0" smtClean="0">
                <a:solidFill>
                  <a:schemeClr val="bg2"/>
                </a:solidFill>
              </a:rPr>
              <a:t>The Assessment Centre space was designed with candidate experience in mind - lots of features showcase our commitment to creating the optimum environment to allow candidates to perform to the best of their ability</a:t>
            </a:r>
          </a:p>
          <a:p>
            <a:endParaRPr lang="en-GB" sz="1600" dirty="0" smtClean="0">
              <a:solidFill>
                <a:schemeClr val="bg2"/>
              </a:solidFill>
            </a:endParaRPr>
          </a:p>
          <a:p>
            <a:endParaRPr lang="en-GB" sz="1600" dirty="0" smtClean="0">
              <a:solidFill>
                <a:schemeClr val="bg2"/>
              </a:solidFill>
            </a:endParaRPr>
          </a:p>
          <a:p>
            <a:endParaRPr lang="en-GB" sz="1600" dirty="0">
              <a:solidFill>
                <a:schemeClr val="bg2"/>
              </a:solidFill>
            </a:endParaRPr>
          </a:p>
          <a:p>
            <a:endParaRPr lang="en-GB" sz="1600" dirty="0" smtClean="0">
              <a:solidFill>
                <a:schemeClr val="bg2"/>
              </a:solidFill>
            </a:endParaRPr>
          </a:p>
          <a:p>
            <a:pPr marL="0" indent="0">
              <a:buNone/>
            </a:pPr>
            <a:endParaRPr lang="en-GB" sz="1600" dirty="0">
              <a:solidFill>
                <a:schemeClr val="bg2"/>
              </a:solidFill>
            </a:endParaRPr>
          </a:p>
          <a:p>
            <a:endParaRPr lang="en-GB" sz="1200" dirty="0" smtClean="0">
              <a:solidFill>
                <a:schemeClr val="bg2"/>
              </a:solidFill>
            </a:endParaRPr>
          </a:p>
          <a:p>
            <a:pPr marL="0" indent="0">
              <a:buNone/>
            </a:pPr>
            <a:r>
              <a:rPr lang="en-GB" sz="1600" dirty="0" smtClean="0">
                <a:solidFill>
                  <a:srgbClr val="DA39AF"/>
                </a:solidFill>
              </a:rPr>
              <a:t>It starts with reception, the first thing they see is our vision and images of some of our students</a:t>
            </a:r>
            <a:endParaRPr lang="en-GB" sz="1600" dirty="0">
              <a:solidFill>
                <a:srgbClr val="DA39AF"/>
              </a:solidFill>
            </a:endParaRPr>
          </a:p>
          <a:p>
            <a:pPr marL="0" indent="0">
              <a:buNone/>
            </a:pPr>
            <a:endParaRPr lang="en-GB" sz="1600" dirty="0"/>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33</a:t>
            </a:fld>
            <a:endParaRPr lang="en-GB">
              <a:solidFill>
                <a:srgbClr val="000000">
                  <a:tint val="75000"/>
                </a:srgbClr>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699542"/>
            <a:ext cx="4248472" cy="4430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3059832" y="4388803"/>
            <a:ext cx="1656184" cy="39834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98059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34</a:t>
            </a:fld>
            <a:endParaRPr lang="en-GB">
              <a:solidFill>
                <a:srgbClr val="000000">
                  <a:tint val="75000"/>
                </a:srgbClr>
              </a:solidFill>
            </a:endParaRP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14418"/>
            <a:ext cx="9144001" cy="248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8" y="2500033"/>
            <a:ext cx="4124064" cy="264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3066" r="3453" b="17807"/>
          <a:stretch/>
        </p:blipFill>
        <p:spPr bwMode="auto">
          <a:xfrm>
            <a:off x="4139952" y="2500033"/>
            <a:ext cx="5004048" cy="264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096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35</a:t>
            </a:fld>
            <a:endParaRPr lang="en-GB">
              <a:solidFill>
                <a:srgbClr val="000000">
                  <a:tint val="75000"/>
                </a:srgbClr>
              </a:solidFill>
            </a:endParaRPr>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782" t="13601" r="3092" b="23494"/>
          <a:stretch/>
        </p:blipFill>
        <p:spPr bwMode="auto">
          <a:xfrm>
            <a:off x="0" y="0"/>
            <a:ext cx="4644008" cy="248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8872" b="20010"/>
          <a:stretch/>
        </p:blipFill>
        <p:spPr bwMode="auto">
          <a:xfrm>
            <a:off x="4644008" y="2483786"/>
            <a:ext cx="4503036" cy="265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1164" t="5750" r="10354" b="23610"/>
          <a:stretch/>
        </p:blipFill>
        <p:spPr bwMode="auto">
          <a:xfrm>
            <a:off x="4644008" y="0"/>
            <a:ext cx="4499993" cy="248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7768" b="32692"/>
          <a:stretch/>
        </p:blipFill>
        <p:spPr bwMode="auto">
          <a:xfrm>
            <a:off x="0" y="2483786"/>
            <a:ext cx="4644008" cy="265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9081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36</a:t>
            </a:fld>
            <a:endParaRPr lang="en-GB">
              <a:solidFill>
                <a:srgbClr val="000000">
                  <a:tint val="75000"/>
                </a:srgbClr>
              </a:solidFill>
            </a:endParaRPr>
          </a:p>
        </p:txBody>
      </p:sp>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906"/>
          <a:stretch/>
        </p:blipFill>
        <p:spPr bwMode="auto">
          <a:xfrm>
            <a:off x="-36512" y="0"/>
            <a:ext cx="3015382" cy="515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9339"/>
          <a:stretch/>
        </p:blipFill>
        <p:spPr bwMode="auto">
          <a:xfrm>
            <a:off x="3131840" y="0"/>
            <a:ext cx="2608245" cy="515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348"/>
          <a:stretch/>
        </p:blipFill>
        <p:spPr bwMode="auto">
          <a:xfrm>
            <a:off x="5965973" y="-20538"/>
            <a:ext cx="3214539" cy="5178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8553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23478"/>
            <a:ext cx="8229600" cy="857250"/>
          </a:xfrm>
        </p:spPr>
        <p:txBody>
          <a:bodyPr>
            <a:normAutofit/>
          </a:bodyPr>
          <a:lstStyle/>
          <a:p>
            <a:pPr algn="r"/>
            <a:r>
              <a:rPr lang="en-GB" sz="3200" dirty="0" smtClean="0">
                <a:solidFill>
                  <a:schemeClr val="bg2"/>
                </a:solidFill>
              </a:rPr>
              <a:t>We Listen to our Candidates</a:t>
            </a:r>
            <a:endParaRPr lang="en-GB" sz="3200" dirty="0">
              <a:solidFill>
                <a:schemeClr val="bg2"/>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37</a:t>
            </a:fld>
            <a:endParaRPr lang="en-GB">
              <a:solidFill>
                <a:srgbClr val="000000">
                  <a:tint val="75000"/>
                </a:srgbClr>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88224" y="2598647"/>
            <a:ext cx="2555776" cy="254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nvPr>
        </p:nvGraphicFramePr>
        <p:xfrm>
          <a:off x="467544" y="771550"/>
          <a:ext cx="63367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52683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38</a:t>
            </a:fld>
            <a:endParaRPr lang="en-GB">
              <a:solidFill>
                <a:srgbClr val="000000">
                  <a:tint val="75000"/>
                </a:srgbClr>
              </a:solidFill>
            </a:endParaRPr>
          </a:p>
        </p:txBody>
      </p:sp>
      <p:sp>
        <p:nvSpPr>
          <p:cNvPr id="6" name="TextBox 5"/>
          <p:cNvSpPr txBox="1"/>
          <p:nvPr/>
        </p:nvSpPr>
        <p:spPr>
          <a:xfrm>
            <a:off x="1519334" y="1203598"/>
            <a:ext cx="2476602" cy="584775"/>
          </a:xfrm>
          <a:prstGeom prst="rect">
            <a:avLst/>
          </a:prstGeom>
          <a:noFill/>
        </p:spPr>
        <p:txBody>
          <a:bodyPr wrap="square" rtlCol="0">
            <a:spAutoFit/>
          </a:bodyPr>
          <a:lstStyle/>
          <a:p>
            <a:r>
              <a:rPr lang="en-GB" sz="1600" b="1" dirty="0" smtClean="0">
                <a:solidFill>
                  <a:srgbClr val="BED600"/>
                </a:solidFill>
              </a:rPr>
              <a:t>97.7% </a:t>
            </a:r>
            <a:r>
              <a:rPr lang="en-GB" sz="1600" dirty="0" smtClean="0">
                <a:solidFill>
                  <a:srgbClr val="BED600"/>
                </a:solidFill>
              </a:rPr>
              <a:t>Enjoyed their Assessment experience</a:t>
            </a:r>
            <a:endParaRPr lang="en-GB" sz="1600" dirty="0">
              <a:solidFill>
                <a:srgbClr val="BED600"/>
              </a:solidFill>
            </a:endParaRPr>
          </a:p>
        </p:txBody>
      </p:sp>
      <p:pic>
        <p:nvPicPr>
          <p:cNvPr id="4098" name="Picture 2" descr="C:\Users\lpearce\AppData\Local\Microsoft\Windows\Temporary Internet Files\Content.IE5\ZZBB26WC\scales-of-justice-logo[1].jp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03302" y="63153"/>
            <a:ext cx="1488778" cy="12757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099" name="Picture 3" descr="C:\Users\lpearce\AppData\Local\Microsoft\Windows\Temporary Internet Files\Content.IE5\ZZBB26WC\icon-correct[1].png"/>
          <p:cNvPicPr>
            <a:picLocks noChangeAspect="1" noChangeArrowheads="1"/>
          </p:cNvPicPr>
          <p:nvPr/>
        </p:nvPicPr>
        <p:blipFill>
          <a:blip r:embed="rId4" cstate="print">
            <a:clrChange>
              <a:clrFrom>
                <a:srgbClr val="00A9EC"/>
              </a:clrFrom>
              <a:clrTo>
                <a:srgbClr val="00A9EC">
                  <a:alpha val="0"/>
                </a:srgbClr>
              </a:clrTo>
            </a:clrChange>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0875"/>
                    </a14:imgEffect>
                    <a14:imgEffect>
                      <a14:saturation sat="55000"/>
                    </a14:imgEffect>
                  </a14:imgLayer>
                </a14:imgProps>
              </a:ext>
              <a:ext uri="{28A0092B-C50C-407E-A947-70E740481C1C}">
                <a14:useLocalDpi xmlns:a14="http://schemas.microsoft.com/office/drawing/2010/main" val="0"/>
              </a:ext>
            </a:extLst>
          </a:blip>
          <a:srcRect/>
          <a:stretch>
            <a:fillRect/>
          </a:stretch>
        </p:blipFill>
        <p:spPr bwMode="auto">
          <a:xfrm>
            <a:off x="467544" y="1059582"/>
            <a:ext cx="1008112" cy="10081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6096" y="63153"/>
            <a:ext cx="2160240" cy="923330"/>
          </a:xfrm>
          <a:prstGeom prst="rect">
            <a:avLst/>
          </a:prstGeom>
          <a:noFill/>
        </p:spPr>
        <p:txBody>
          <a:bodyPr wrap="square" rtlCol="0">
            <a:spAutoFit/>
          </a:bodyPr>
          <a:lstStyle/>
          <a:p>
            <a:r>
              <a:rPr lang="en-GB" b="1" dirty="0" smtClean="0">
                <a:solidFill>
                  <a:srgbClr val="BED600"/>
                </a:solidFill>
              </a:rPr>
              <a:t>99.4% </a:t>
            </a:r>
            <a:r>
              <a:rPr lang="en-GB" dirty="0" smtClean="0">
                <a:solidFill>
                  <a:srgbClr val="BED600"/>
                </a:solidFill>
              </a:rPr>
              <a:t>Felt fairly treated throughout the day</a:t>
            </a:r>
            <a:endParaRPr lang="en-GB" dirty="0">
              <a:solidFill>
                <a:srgbClr val="BED600"/>
              </a:solidFill>
            </a:endParaRPr>
          </a:p>
        </p:txBody>
      </p:sp>
      <p:pic>
        <p:nvPicPr>
          <p:cNvPr id="4100" name="Picture 4" descr="C:\Program Files (x86)\Microsoft Office\MEDIA\CAGCAT10\j0205462.wmf"/>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35696" y="1995686"/>
            <a:ext cx="1440160" cy="14329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03848" y="2643758"/>
            <a:ext cx="2900608" cy="923330"/>
          </a:xfrm>
          <a:prstGeom prst="rect">
            <a:avLst/>
          </a:prstGeom>
          <a:noFill/>
        </p:spPr>
        <p:txBody>
          <a:bodyPr wrap="square" rtlCol="0">
            <a:spAutoFit/>
          </a:bodyPr>
          <a:lstStyle/>
          <a:p>
            <a:r>
              <a:rPr lang="en-GB" b="1" dirty="0" smtClean="0">
                <a:solidFill>
                  <a:srgbClr val="BED600"/>
                </a:solidFill>
              </a:rPr>
              <a:t>99.4% </a:t>
            </a:r>
            <a:r>
              <a:rPr lang="en-GB" dirty="0" smtClean="0">
                <a:solidFill>
                  <a:srgbClr val="BED600"/>
                </a:solidFill>
              </a:rPr>
              <a:t>Happy with the Teach First offices and waiting area</a:t>
            </a:r>
            <a:endParaRPr lang="en-GB" dirty="0">
              <a:solidFill>
                <a:srgbClr val="BED600"/>
              </a:solidFill>
            </a:endParaRPr>
          </a:p>
        </p:txBody>
      </p:sp>
      <p:pic>
        <p:nvPicPr>
          <p:cNvPr id="4101" name="Picture 5" descr="C:\Program Files (x86)\Microsoft Office\MEDIA\CAGCAT10\j0234131.wmf"/>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387003" y="2919652"/>
            <a:ext cx="1433469" cy="15243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04047" y="3869635"/>
            <a:ext cx="2880321" cy="646331"/>
          </a:xfrm>
          <a:prstGeom prst="rect">
            <a:avLst/>
          </a:prstGeom>
          <a:noFill/>
        </p:spPr>
        <p:txBody>
          <a:bodyPr wrap="square" rtlCol="0">
            <a:spAutoFit/>
          </a:bodyPr>
          <a:lstStyle/>
          <a:p>
            <a:r>
              <a:rPr lang="en-GB" b="1" dirty="0" smtClean="0">
                <a:solidFill>
                  <a:srgbClr val="BED600"/>
                </a:solidFill>
              </a:rPr>
              <a:t>95.3% </a:t>
            </a:r>
            <a:r>
              <a:rPr lang="en-GB" dirty="0" smtClean="0">
                <a:solidFill>
                  <a:srgbClr val="BED600"/>
                </a:solidFill>
              </a:rPr>
              <a:t>Felt the day was efficiently structured</a:t>
            </a:r>
            <a:endParaRPr lang="en-GB" dirty="0">
              <a:solidFill>
                <a:srgbClr val="BED600"/>
              </a:solidFill>
            </a:endParaRPr>
          </a:p>
        </p:txBody>
      </p:sp>
      <p:pic>
        <p:nvPicPr>
          <p:cNvPr id="4102" name="Picture 6" descr="C:\Users\lpearce\AppData\Local\Microsoft\Windows\Temporary Internet Files\Content.IE5\PC5CPY6R\Talk[1].jpg"/>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20072" y="1563638"/>
            <a:ext cx="16192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804248" y="1635646"/>
            <a:ext cx="2160240" cy="923330"/>
          </a:xfrm>
          <a:prstGeom prst="rect">
            <a:avLst/>
          </a:prstGeom>
          <a:noFill/>
        </p:spPr>
        <p:txBody>
          <a:bodyPr wrap="square" rtlCol="0">
            <a:spAutoFit/>
          </a:bodyPr>
          <a:lstStyle/>
          <a:p>
            <a:r>
              <a:rPr lang="en-GB" b="1" dirty="0" smtClean="0">
                <a:solidFill>
                  <a:srgbClr val="BED600"/>
                </a:solidFill>
              </a:rPr>
              <a:t>99.3% </a:t>
            </a:r>
            <a:r>
              <a:rPr lang="en-GB" dirty="0" smtClean="0">
                <a:solidFill>
                  <a:srgbClr val="BED600"/>
                </a:solidFill>
              </a:rPr>
              <a:t>stated the process was clearly explained to them</a:t>
            </a:r>
            <a:endParaRPr lang="en-GB" dirty="0">
              <a:solidFill>
                <a:srgbClr val="BED600"/>
              </a:solidFill>
            </a:endParaRPr>
          </a:p>
        </p:txBody>
      </p:sp>
      <p:sp>
        <p:nvSpPr>
          <p:cNvPr id="11" name="TextBox 10"/>
          <p:cNvSpPr txBox="1"/>
          <p:nvPr/>
        </p:nvSpPr>
        <p:spPr>
          <a:xfrm>
            <a:off x="1547664" y="4096692"/>
            <a:ext cx="2928019" cy="923330"/>
          </a:xfrm>
          <a:prstGeom prst="rect">
            <a:avLst/>
          </a:prstGeom>
          <a:noFill/>
        </p:spPr>
        <p:txBody>
          <a:bodyPr wrap="square" rtlCol="0">
            <a:spAutoFit/>
          </a:bodyPr>
          <a:lstStyle/>
          <a:p>
            <a:r>
              <a:rPr lang="en-GB" b="1" dirty="0" smtClean="0">
                <a:solidFill>
                  <a:srgbClr val="BED600"/>
                </a:solidFill>
              </a:rPr>
              <a:t>97% </a:t>
            </a:r>
            <a:r>
              <a:rPr lang="en-GB" dirty="0" smtClean="0">
                <a:solidFill>
                  <a:srgbClr val="BED600"/>
                </a:solidFill>
              </a:rPr>
              <a:t>felt they had enough information to help them prepare</a:t>
            </a:r>
            <a:endParaRPr lang="en-GB" dirty="0">
              <a:solidFill>
                <a:srgbClr val="BED600"/>
              </a:solidFill>
            </a:endParaRPr>
          </a:p>
        </p:txBody>
      </p:sp>
      <p:pic>
        <p:nvPicPr>
          <p:cNvPr id="4103" name="Picture 7" descr="C:\Program Files (x86)\Microsoft Office\MEDIA\CAGCAT10\j0293236.wmf"/>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219" y="3579862"/>
            <a:ext cx="1565453" cy="115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801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275606"/>
            <a:ext cx="8229600" cy="2160240"/>
          </a:xfrm>
        </p:spPr>
        <p:txBody>
          <a:bodyPr>
            <a:normAutofit/>
          </a:bodyPr>
          <a:lstStyle/>
          <a:p>
            <a:r>
              <a:rPr lang="en-GB" dirty="0" smtClean="0">
                <a:solidFill>
                  <a:schemeClr val="bg2"/>
                </a:solidFill>
              </a:rPr>
              <a:t>Robustness of </a:t>
            </a:r>
            <a:br>
              <a:rPr lang="en-GB" dirty="0" smtClean="0">
                <a:solidFill>
                  <a:schemeClr val="bg2"/>
                </a:solidFill>
              </a:rPr>
            </a:br>
            <a:r>
              <a:rPr lang="en-GB" dirty="0" smtClean="0">
                <a:solidFill>
                  <a:schemeClr val="bg2"/>
                </a:solidFill>
              </a:rPr>
              <a:t>Decision-Making </a:t>
            </a:r>
            <a:br>
              <a:rPr lang="en-GB" dirty="0" smtClean="0">
                <a:solidFill>
                  <a:schemeClr val="bg2"/>
                </a:solidFill>
              </a:rPr>
            </a:br>
            <a:r>
              <a:rPr lang="en-GB" dirty="0" smtClean="0">
                <a:solidFill>
                  <a:schemeClr val="bg2"/>
                </a:solidFill>
              </a:rPr>
              <a:t>Process </a:t>
            </a:r>
            <a:endParaRPr lang="en-GB" dirty="0">
              <a:solidFill>
                <a:schemeClr val="bg2"/>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39</a:t>
            </a:fld>
            <a:endParaRPr lang="en-GB">
              <a:solidFill>
                <a:srgbClr val="000000">
                  <a:tint val="75000"/>
                </a:srgbClr>
              </a:solidFill>
            </a:endParaRPr>
          </a:p>
        </p:txBody>
      </p:sp>
    </p:spTree>
    <p:extLst>
      <p:ext uri="{BB962C8B-B14F-4D97-AF65-F5344CB8AC3E}">
        <p14:creationId xmlns:p14="http://schemas.microsoft.com/office/powerpoint/2010/main" val="1443269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5616" y="2283718"/>
            <a:ext cx="4801314" cy="2492990"/>
          </a:xfrm>
          <a:prstGeom prst="rect">
            <a:avLst/>
          </a:prstGeom>
          <a:noFill/>
        </p:spPr>
        <p:txBody>
          <a:bodyPr wrap="none" rtlCol="0">
            <a:spAutoFit/>
          </a:bodyPr>
          <a:lstStyle/>
          <a:p>
            <a:r>
              <a:rPr lang="en-GB" sz="1200" b="1" dirty="0" smtClean="0"/>
              <a:t>Independent Research </a:t>
            </a:r>
            <a:r>
              <a:rPr lang="en-GB" sz="1200" dirty="0" smtClean="0"/>
              <a:t>shows our teachers</a:t>
            </a:r>
            <a:br>
              <a:rPr lang="en-GB" sz="1200" dirty="0" smtClean="0"/>
            </a:br>
            <a:r>
              <a:rPr lang="en-GB" sz="1200" dirty="0" smtClean="0"/>
              <a:t>are increasing the GCSE results of pupils in low-</a:t>
            </a:r>
            <a:br>
              <a:rPr lang="en-GB" sz="1200" dirty="0" smtClean="0"/>
            </a:br>
            <a:r>
              <a:rPr lang="en-GB" sz="1200" dirty="0" smtClean="0"/>
              <a:t>income communities across the UK</a:t>
            </a:r>
          </a:p>
          <a:p>
            <a:endParaRPr lang="en-GB" sz="1200" b="1" dirty="0"/>
          </a:p>
          <a:p>
            <a:endParaRPr lang="en-GB" sz="1200" b="1" dirty="0" smtClean="0"/>
          </a:p>
          <a:p>
            <a:r>
              <a:rPr lang="en-GB" sz="1200" b="1" dirty="0" smtClean="0"/>
              <a:t>Schools in London, </a:t>
            </a:r>
            <a:r>
              <a:rPr lang="en-GB" sz="1200" dirty="0" smtClean="0"/>
              <a:t>where we’ve placed 3000</a:t>
            </a:r>
            <a:br>
              <a:rPr lang="en-GB" sz="1200" dirty="0" smtClean="0"/>
            </a:br>
            <a:r>
              <a:rPr lang="en-GB" sz="1200" dirty="0" smtClean="0"/>
              <a:t>teachers since 2003, have moved from being the </a:t>
            </a:r>
            <a:br>
              <a:rPr lang="en-GB" sz="1200" dirty="0" smtClean="0"/>
            </a:br>
            <a:r>
              <a:rPr lang="en-GB" sz="1200" dirty="0" smtClean="0"/>
              <a:t>lowest performing in England, to the highest performing</a:t>
            </a:r>
            <a:br>
              <a:rPr lang="en-GB" sz="1200" dirty="0" smtClean="0"/>
            </a:br>
            <a:r>
              <a:rPr lang="en-GB" sz="1200" dirty="0" smtClean="0"/>
              <a:t/>
            </a:r>
            <a:br>
              <a:rPr lang="en-GB" sz="1200" dirty="0" smtClean="0"/>
            </a:br>
            <a:r>
              <a:rPr lang="en-GB" sz="1200" dirty="0" smtClean="0"/>
              <a:t/>
            </a:r>
            <a:br>
              <a:rPr lang="en-GB" sz="1200" dirty="0" smtClean="0"/>
            </a:br>
            <a:r>
              <a:rPr lang="en-GB" sz="1200" dirty="0" smtClean="0"/>
              <a:t>Eighty percent of young people on </a:t>
            </a:r>
            <a:r>
              <a:rPr lang="en-GB" sz="1200" b="1" dirty="0" smtClean="0"/>
              <a:t>our</a:t>
            </a:r>
            <a:r>
              <a:rPr lang="en-GB" sz="1200" dirty="0" smtClean="0"/>
              <a:t> </a:t>
            </a:r>
            <a:r>
              <a:rPr lang="en-GB" sz="1200" b="1" dirty="0" smtClean="0"/>
              <a:t>Futures</a:t>
            </a:r>
            <a:br>
              <a:rPr lang="en-GB" sz="1200" b="1" dirty="0" smtClean="0"/>
            </a:br>
            <a:r>
              <a:rPr lang="en-GB" sz="1200" b="1" dirty="0" smtClean="0"/>
              <a:t>programme </a:t>
            </a:r>
            <a:r>
              <a:rPr lang="en-GB" sz="1200" dirty="0" smtClean="0"/>
              <a:t>progress to Higher Education – compared </a:t>
            </a:r>
            <a:br>
              <a:rPr lang="en-GB" sz="1200" dirty="0" smtClean="0"/>
            </a:br>
            <a:r>
              <a:rPr lang="en-GB" sz="1200" dirty="0" smtClean="0"/>
              <a:t>to just 17% of students from low-income backgrounds</a:t>
            </a:r>
            <a:r>
              <a:rPr lang="en-GB" sz="1200" b="1" dirty="0" smtClean="0"/>
              <a:t> </a:t>
            </a:r>
            <a:r>
              <a:rPr lang="en-GB" sz="1200" dirty="0" smtClean="0"/>
              <a:t>	</a:t>
            </a:r>
            <a:endParaRPr lang="en-GB" sz="1200" b="1" dirty="0"/>
          </a:p>
        </p:txBody>
      </p:sp>
      <p:sp>
        <p:nvSpPr>
          <p:cNvPr id="5" name="TextBox 4"/>
          <p:cNvSpPr txBox="1"/>
          <p:nvPr/>
        </p:nvSpPr>
        <p:spPr>
          <a:xfrm>
            <a:off x="323528" y="803488"/>
            <a:ext cx="8568952" cy="1538883"/>
          </a:xfrm>
          <a:prstGeom prst="rect">
            <a:avLst/>
          </a:prstGeom>
          <a:noFill/>
        </p:spPr>
        <p:txBody>
          <a:bodyPr wrap="square" rtlCol="0">
            <a:spAutoFit/>
          </a:bodyPr>
          <a:lstStyle/>
          <a:p>
            <a:r>
              <a:rPr lang="en-GB" sz="2400" b="1" dirty="0" smtClean="0">
                <a:solidFill>
                  <a:srgbClr val="0088CE"/>
                </a:solidFill>
              </a:rPr>
              <a:t>Our Impact</a:t>
            </a:r>
            <a:br>
              <a:rPr lang="en-GB" sz="2400" b="1" dirty="0" smtClean="0">
                <a:solidFill>
                  <a:srgbClr val="0088CE"/>
                </a:solidFill>
              </a:rPr>
            </a:br>
            <a:r>
              <a:rPr lang="en-GB" sz="1600" dirty="0" smtClean="0">
                <a:solidFill>
                  <a:srgbClr val="7D8083"/>
                </a:solidFill>
              </a:rPr>
              <a:t>Over the past decade we have been working hard to ensure that no child’s educational success is limited by their socio-economic background. There is more to do but we’ve contributed towards significant progress:</a:t>
            </a:r>
            <a:r>
              <a:rPr lang="en-GB" sz="2000" dirty="0" smtClean="0">
                <a:solidFill>
                  <a:srgbClr val="7D8083"/>
                </a:solidFill>
              </a:rPr>
              <a:t>	</a:t>
            </a:r>
            <a:endParaRPr lang="en-GB" sz="1600" dirty="0" smtClean="0">
              <a:solidFill>
                <a:srgbClr val="7D8083"/>
              </a:solidFill>
            </a:endParaRPr>
          </a:p>
          <a:p>
            <a:endParaRPr lang="en-GB" dirty="0">
              <a:solidFill>
                <a:srgbClr val="7D8083"/>
              </a:solidFill>
            </a:endParaRPr>
          </a:p>
        </p:txBody>
      </p:sp>
      <p:pic>
        <p:nvPicPr>
          <p:cNvPr id="6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62" y="2233612"/>
            <a:ext cx="7905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147814"/>
            <a:ext cx="800101" cy="70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062" y="4147041"/>
            <a:ext cx="790575" cy="65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253382"/>
            <a:ext cx="689331" cy="65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7725" y="3181379"/>
            <a:ext cx="733425" cy="67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2338" y="4147041"/>
            <a:ext cx="728812" cy="65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5724128" y="2283718"/>
            <a:ext cx="3877985" cy="2492990"/>
          </a:xfrm>
          <a:prstGeom prst="rect">
            <a:avLst/>
          </a:prstGeom>
          <a:noFill/>
        </p:spPr>
        <p:txBody>
          <a:bodyPr wrap="none" rtlCol="0">
            <a:spAutoFit/>
          </a:bodyPr>
          <a:lstStyle/>
          <a:p>
            <a:r>
              <a:rPr lang="en-GB" sz="1200" b="1" dirty="0" smtClean="0"/>
              <a:t>Our training </a:t>
            </a:r>
            <a:r>
              <a:rPr lang="en-GB" sz="1200" dirty="0" smtClean="0"/>
              <a:t>was graded Outstanding in every</a:t>
            </a:r>
            <a:br>
              <a:rPr lang="en-GB" sz="1200" dirty="0" smtClean="0"/>
            </a:br>
            <a:r>
              <a:rPr lang="en-GB" sz="1200" dirty="0" smtClean="0"/>
              <a:t>one of the 44 categories assessed in our last</a:t>
            </a:r>
            <a:br>
              <a:rPr lang="en-GB" sz="1200" dirty="0" smtClean="0"/>
            </a:br>
            <a:r>
              <a:rPr lang="en-GB" sz="1200" dirty="0" smtClean="0"/>
              <a:t>Ofsted inspection.</a:t>
            </a:r>
          </a:p>
          <a:p>
            <a:endParaRPr lang="en-GB" sz="1200" b="1" dirty="0"/>
          </a:p>
          <a:p>
            <a:endParaRPr lang="en-GB" sz="1200" b="1" dirty="0" smtClean="0"/>
          </a:p>
          <a:p>
            <a:r>
              <a:rPr lang="en-GB" sz="1200" b="1" dirty="0" smtClean="0"/>
              <a:t>Teaching in low-income communities </a:t>
            </a:r>
            <a:r>
              <a:rPr lang="en-GB" sz="1200" dirty="0" smtClean="0"/>
              <a:t>is now</a:t>
            </a:r>
            <a:br>
              <a:rPr lang="en-GB" sz="1200" dirty="0" smtClean="0"/>
            </a:br>
            <a:r>
              <a:rPr lang="en-GB" sz="1200" dirty="0" smtClean="0"/>
              <a:t>the 4</a:t>
            </a:r>
            <a:r>
              <a:rPr lang="en-GB" sz="1200" baseline="30000" dirty="0" smtClean="0"/>
              <a:t>th</a:t>
            </a:r>
            <a:r>
              <a:rPr lang="en-GB" sz="1200" dirty="0" smtClean="0"/>
              <a:t> most prestigious career choice for the</a:t>
            </a:r>
            <a:br>
              <a:rPr lang="en-GB" sz="1200" dirty="0" smtClean="0"/>
            </a:br>
            <a:r>
              <a:rPr lang="en-GB" sz="1200" dirty="0" smtClean="0"/>
              <a:t>country’s top graduates</a:t>
            </a:r>
            <a:br>
              <a:rPr lang="en-GB" sz="1200" dirty="0" smtClean="0"/>
            </a:br>
            <a:r>
              <a:rPr lang="en-GB" sz="1200" dirty="0" smtClean="0"/>
              <a:t/>
            </a:r>
            <a:br>
              <a:rPr lang="en-GB" sz="1200" dirty="0" smtClean="0"/>
            </a:br>
            <a:r>
              <a:rPr lang="en-GB" sz="1200" dirty="0" smtClean="0"/>
              <a:t/>
            </a:r>
            <a:br>
              <a:rPr lang="en-GB" sz="1200" dirty="0" smtClean="0"/>
            </a:br>
            <a:r>
              <a:rPr lang="en-GB" sz="1200" b="1" dirty="0" smtClean="0"/>
              <a:t>Our ambassadors </a:t>
            </a:r>
            <a:r>
              <a:rPr lang="en-GB" sz="1200" dirty="0" smtClean="0"/>
              <a:t>are leading change in and </a:t>
            </a:r>
            <a:br>
              <a:rPr lang="en-GB" sz="1200" dirty="0" smtClean="0"/>
            </a:br>
            <a:r>
              <a:rPr lang="en-GB" sz="1200" dirty="0" smtClean="0"/>
              <a:t>out of the classroom. This community includes</a:t>
            </a:r>
            <a:br>
              <a:rPr lang="en-GB" sz="1200" dirty="0" smtClean="0"/>
            </a:br>
            <a:r>
              <a:rPr lang="en-GB" sz="1200" dirty="0" smtClean="0"/>
              <a:t>14 </a:t>
            </a:r>
            <a:r>
              <a:rPr lang="en-GB" sz="1200" dirty="0" err="1" smtClean="0"/>
              <a:t>headteachers</a:t>
            </a:r>
            <a:r>
              <a:rPr lang="en-GB" sz="1200" dirty="0"/>
              <a:t> </a:t>
            </a:r>
            <a:r>
              <a:rPr lang="en-GB" sz="1200" dirty="0" smtClean="0"/>
              <a:t>and 38 social enterprises.	</a:t>
            </a:r>
            <a:endParaRPr lang="en-GB" sz="1200" b="1" dirty="0"/>
          </a:p>
        </p:txBody>
      </p:sp>
    </p:spTree>
    <p:extLst>
      <p:ext uri="{BB962C8B-B14F-4D97-AF65-F5344CB8AC3E}">
        <p14:creationId xmlns:p14="http://schemas.microsoft.com/office/powerpoint/2010/main" val="27117582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GB" sz="3200" dirty="0">
                <a:solidFill>
                  <a:schemeClr val="bg2"/>
                </a:solidFill>
              </a:rPr>
              <a:t>Making Hiring Decisions</a:t>
            </a:r>
          </a:p>
        </p:txBody>
      </p:sp>
      <p:graphicFrame>
        <p:nvGraphicFramePr>
          <p:cNvPr id="5" name="Content Placeholder 4"/>
          <p:cNvGraphicFramePr>
            <a:graphicFrameLocks noGrp="1"/>
          </p:cNvGraphicFramePr>
          <p:nvPr>
            <p:ph idx="1"/>
            <p:extLst/>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40</a:t>
            </a:fld>
            <a:endParaRPr lang="en-GB">
              <a:solidFill>
                <a:srgbClr val="000000">
                  <a:tint val="75000"/>
                </a:srgbClr>
              </a:solidFill>
            </a:endParaRPr>
          </a:p>
        </p:txBody>
      </p:sp>
    </p:spTree>
    <p:extLst>
      <p:ext uri="{BB962C8B-B14F-4D97-AF65-F5344CB8AC3E}">
        <p14:creationId xmlns:p14="http://schemas.microsoft.com/office/powerpoint/2010/main" val="315800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48072"/>
          </a:xfrm>
        </p:spPr>
        <p:txBody>
          <a:bodyPr>
            <a:normAutofit/>
          </a:bodyPr>
          <a:lstStyle/>
          <a:p>
            <a:pPr algn="r"/>
            <a:r>
              <a:rPr lang="en-GB" sz="3200" dirty="0" smtClean="0">
                <a:solidFill>
                  <a:schemeClr val="bg2"/>
                </a:solidFill>
              </a:rPr>
              <a:t>Managing Rejections</a:t>
            </a:r>
            <a:endParaRPr lang="en-GB" sz="3200" dirty="0">
              <a:solidFill>
                <a:schemeClr val="bg2"/>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41</a:t>
            </a:fld>
            <a:endParaRPr lang="en-GB">
              <a:solidFill>
                <a:srgbClr val="000000">
                  <a:tint val="75000"/>
                </a:srgbClr>
              </a:solidFill>
            </a:endParaRPr>
          </a:p>
        </p:txBody>
      </p:sp>
      <p:graphicFrame>
        <p:nvGraphicFramePr>
          <p:cNvPr id="5" name="Diagram 4"/>
          <p:cNvGraphicFramePr/>
          <p:nvPr>
            <p:extLst/>
          </p:nvPr>
        </p:nvGraphicFramePr>
        <p:xfrm>
          <a:off x="971600" y="987574"/>
          <a:ext cx="7056784"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19590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9304" y="123478"/>
            <a:ext cx="6192688" cy="475562"/>
          </a:xfrm>
        </p:spPr>
        <p:txBody>
          <a:bodyPr>
            <a:normAutofit fontScale="90000"/>
          </a:bodyPr>
          <a:lstStyle/>
          <a:p>
            <a:pPr algn="r"/>
            <a:r>
              <a:rPr lang="en-GB" sz="2800" dirty="0" smtClean="0">
                <a:solidFill>
                  <a:schemeClr val="bg2"/>
                </a:solidFill>
                <a:latin typeface="Trebuchet MS" panose="020B0603020202020204" pitchFamily="34" charset="0"/>
              </a:rPr>
              <a:t>Support to </a:t>
            </a:r>
            <a:r>
              <a:rPr lang="en-GB" sz="2800" dirty="0">
                <a:solidFill>
                  <a:schemeClr val="bg2"/>
                </a:solidFill>
                <a:latin typeface="Trebuchet MS" panose="020B0603020202020204" pitchFamily="34" charset="0"/>
              </a:rPr>
              <a:t>E</a:t>
            </a:r>
            <a:r>
              <a:rPr lang="en-GB" sz="2800" dirty="0" smtClean="0">
                <a:solidFill>
                  <a:schemeClr val="bg2"/>
                </a:solidFill>
                <a:latin typeface="Trebuchet MS" panose="020B0603020202020204" pitchFamily="34" charset="0"/>
              </a:rPr>
              <a:t>nsure Effective Selecting</a:t>
            </a:r>
            <a:endParaRPr lang="en-GB" sz="2800" dirty="0">
              <a:solidFill>
                <a:schemeClr val="bg2"/>
              </a:solidFill>
              <a:latin typeface="Trebuchet MS" panose="020B0603020202020204" pitchFamily="34" charset="0"/>
            </a:endParaRPr>
          </a:p>
        </p:txBody>
      </p:sp>
      <p:pic>
        <p:nvPicPr>
          <p:cNvPr id="4" name="Content Placeholder 3" descr="http://www.leadingeffectively.com/wp-content/uploads/2013/07/150042687.pn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4227934"/>
            <a:ext cx="1907704" cy="915566"/>
          </a:xfrm>
          <a:prstGeom prst="rect">
            <a:avLst/>
          </a:prstGeom>
          <a:noFill/>
          <a:ln>
            <a:noFill/>
          </a:ln>
        </p:spPr>
      </p:pic>
      <p:graphicFrame>
        <p:nvGraphicFramePr>
          <p:cNvPr id="6" name="Diagram 5"/>
          <p:cNvGraphicFramePr/>
          <p:nvPr>
            <p:extLst/>
          </p:nvPr>
        </p:nvGraphicFramePr>
        <p:xfrm>
          <a:off x="179512" y="699542"/>
          <a:ext cx="8712968" cy="3564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2" descr="C:\Users\lpearce\AppData\Local\Microsoft\Windows\Temporary Internet Files\Content.IE5\ZJV1ECNM\Sketched 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305" y="4834793"/>
            <a:ext cx="1763687" cy="24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5685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821" y="123478"/>
            <a:ext cx="8229600" cy="857250"/>
          </a:xfrm>
        </p:spPr>
        <p:txBody>
          <a:bodyPr>
            <a:normAutofit/>
          </a:bodyPr>
          <a:lstStyle/>
          <a:p>
            <a:pPr algn="r"/>
            <a:r>
              <a:rPr lang="en-GB" sz="2800" dirty="0">
                <a:solidFill>
                  <a:schemeClr val="bg2"/>
                </a:solidFill>
              </a:rPr>
              <a:t>Continual </a:t>
            </a:r>
            <a:r>
              <a:rPr lang="en-GB" sz="2800" dirty="0" smtClean="0">
                <a:solidFill>
                  <a:schemeClr val="bg2"/>
                </a:solidFill>
              </a:rPr>
              <a:t>Reflection &amp; Improvement</a:t>
            </a:r>
            <a:endParaRPr lang="en-US" sz="2800" dirty="0">
              <a:solidFill>
                <a:schemeClr val="bg2"/>
              </a:solidFill>
            </a:endParaRPr>
          </a:p>
        </p:txBody>
      </p:sp>
      <p:graphicFrame>
        <p:nvGraphicFramePr>
          <p:cNvPr id="5" name="Content Placeholder 4"/>
          <p:cNvGraphicFramePr>
            <a:graphicFrameLocks noGrp="1"/>
          </p:cNvGraphicFramePr>
          <p:nvPr>
            <p:ph idx="1"/>
            <p:extLst/>
          </p:nvPr>
        </p:nvGraphicFramePr>
        <p:xfrm>
          <a:off x="395536" y="1059582"/>
          <a:ext cx="842493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43</a:t>
            </a:fld>
            <a:endParaRPr lang="en-GB">
              <a:solidFill>
                <a:srgbClr val="000000">
                  <a:tint val="75000"/>
                </a:srgbClr>
              </a:solidFill>
            </a:endParaRPr>
          </a:p>
        </p:txBody>
      </p:sp>
    </p:spTree>
    <p:extLst>
      <p:ext uri="{BB962C8B-B14F-4D97-AF65-F5344CB8AC3E}">
        <p14:creationId xmlns:p14="http://schemas.microsoft.com/office/powerpoint/2010/main" val="24365169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15566"/>
            <a:ext cx="8229600" cy="4032447"/>
          </a:xfrm>
        </p:spPr>
        <p:txBody>
          <a:bodyPr>
            <a:normAutofit fontScale="77500" lnSpcReduction="20000"/>
          </a:bodyPr>
          <a:lstStyle/>
          <a:p>
            <a:pPr marL="361950" indent="-361950">
              <a:spcBef>
                <a:spcPts val="0"/>
              </a:spcBef>
              <a:buAutoNum type="arabicPeriod"/>
            </a:pPr>
            <a:r>
              <a:rPr lang="en-US" b="1" dirty="0" smtClean="0">
                <a:solidFill>
                  <a:schemeClr val="accent3"/>
                </a:solidFill>
              </a:rPr>
              <a:t>CRITERION VALIDITY</a:t>
            </a:r>
          </a:p>
          <a:p>
            <a:pPr>
              <a:spcBef>
                <a:spcPts val="600"/>
              </a:spcBef>
              <a:spcAft>
                <a:spcPts val="600"/>
              </a:spcAft>
              <a:buFontTx/>
              <a:buChar char="-"/>
            </a:pPr>
            <a:r>
              <a:rPr lang="en-GB" sz="1500" b="1" dirty="0" smtClean="0">
                <a:solidFill>
                  <a:schemeClr val="accent2"/>
                </a:solidFill>
              </a:rPr>
              <a:t>   Examining the criteria by which our competencies are defined and how closely they align to the job role</a:t>
            </a:r>
          </a:p>
          <a:p>
            <a:pPr>
              <a:spcBef>
                <a:spcPts val="0"/>
              </a:spcBef>
              <a:spcAft>
                <a:spcPts val="600"/>
              </a:spcAft>
              <a:buFontTx/>
              <a:buChar char="-"/>
            </a:pPr>
            <a:endParaRPr lang="en-US" sz="800" b="1" dirty="0">
              <a:solidFill>
                <a:schemeClr val="accent2"/>
              </a:solidFill>
            </a:endParaRPr>
          </a:p>
          <a:p>
            <a:pPr marL="0" indent="0">
              <a:buNone/>
            </a:pPr>
            <a:r>
              <a:rPr lang="en-US" b="1" dirty="0" smtClean="0">
                <a:solidFill>
                  <a:schemeClr val="accent3"/>
                </a:solidFill>
              </a:rPr>
              <a:t>2</a:t>
            </a:r>
            <a:r>
              <a:rPr lang="en-US" b="1" dirty="0">
                <a:solidFill>
                  <a:schemeClr val="accent3"/>
                </a:solidFill>
              </a:rPr>
              <a:t>. CONTENT </a:t>
            </a:r>
            <a:r>
              <a:rPr lang="en-US" b="1" dirty="0" smtClean="0">
                <a:solidFill>
                  <a:schemeClr val="accent3"/>
                </a:solidFill>
              </a:rPr>
              <a:t>VALIDITY</a:t>
            </a:r>
          </a:p>
          <a:p>
            <a:pPr>
              <a:spcBef>
                <a:spcPts val="600"/>
              </a:spcBef>
              <a:spcAft>
                <a:spcPts val="600"/>
              </a:spcAft>
              <a:buFontTx/>
              <a:buChar char="-"/>
            </a:pPr>
            <a:r>
              <a:rPr lang="en-GB" sz="1500" b="1" dirty="0" smtClean="0">
                <a:solidFill>
                  <a:schemeClr val="accent2"/>
                </a:solidFill>
              </a:rPr>
              <a:t>   Examining whether the content of assessment materials reflects the characteristics of the competency</a:t>
            </a:r>
          </a:p>
          <a:p>
            <a:pPr>
              <a:spcBef>
                <a:spcPts val="0"/>
              </a:spcBef>
              <a:spcAft>
                <a:spcPts val="600"/>
              </a:spcAft>
              <a:buFontTx/>
              <a:buChar char="-"/>
            </a:pPr>
            <a:endParaRPr lang="en-US" sz="800" b="1" dirty="0">
              <a:solidFill>
                <a:schemeClr val="accent2"/>
              </a:solidFill>
            </a:endParaRPr>
          </a:p>
          <a:p>
            <a:pPr marL="0" indent="0">
              <a:buNone/>
            </a:pPr>
            <a:r>
              <a:rPr lang="en-US" b="1" dirty="0" smtClean="0">
                <a:solidFill>
                  <a:schemeClr val="accent3"/>
                </a:solidFill>
              </a:rPr>
              <a:t>3</a:t>
            </a:r>
            <a:r>
              <a:rPr lang="en-US" b="1" dirty="0">
                <a:solidFill>
                  <a:schemeClr val="accent3"/>
                </a:solidFill>
              </a:rPr>
              <a:t>. CONSTRUCT </a:t>
            </a:r>
            <a:r>
              <a:rPr lang="en-US" b="1" dirty="0" smtClean="0">
                <a:solidFill>
                  <a:schemeClr val="accent3"/>
                </a:solidFill>
              </a:rPr>
              <a:t>VALIDITY</a:t>
            </a:r>
          </a:p>
          <a:p>
            <a:pPr>
              <a:spcBef>
                <a:spcPts val="600"/>
              </a:spcBef>
              <a:spcAft>
                <a:spcPts val="600"/>
              </a:spcAft>
              <a:buFontTx/>
              <a:buChar char="-"/>
            </a:pPr>
            <a:r>
              <a:rPr lang="en-GB" sz="1500" b="1" dirty="0" smtClean="0">
                <a:solidFill>
                  <a:schemeClr val="accent2"/>
                </a:solidFill>
              </a:rPr>
              <a:t>   Examining whether the assessment materials measure what they intend to measure</a:t>
            </a:r>
          </a:p>
          <a:p>
            <a:pPr>
              <a:spcBef>
                <a:spcPts val="0"/>
              </a:spcBef>
              <a:spcAft>
                <a:spcPts val="600"/>
              </a:spcAft>
              <a:buFontTx/>
              <a:buChar char="-"/>
            </a:pPr>
            <a:endParaRPr lang="en-US" sz="800" dirty="0">
              <a:solidFill>
                <a:schemeClr val="accent2"/>
              </a:solidFill>
            </a:endParaRPr>
          </a:p>
          <a:p>
            <a:pPr marL="0" indent="0">
              <a:buNone/>
            </a:pPr>
            <a:r>
              <a:rPr lang="en-US" b="1" dirty="0">
                <a:solidFill>
                  <a:schemeClr val="accent3"/>
                </a:solidFill>
              </a:rPr>
              <a:t>4. </a:t>
            </a:r>
            <a:r>
              <a:rPr lang="en-US" b="1" dirty="0" smtClean="0">
                <a:solidFill>
                  <a:schemeClr val="accent3"/>
                </a:solidFill>
              </a:rPr>
              <a:t>RELIABILITY</a:t>
            </a:r>
          </a:p>
          <a:p>
            <a:pPr>
              <a:spcBef>
                <a:spcPts val="600"/>
              </a:spcBef>
              <a:spcAft>
                <a:spcPts val="600"/>
              </a:spcAft>
              <a:buFontTx/>
              <a:buChar char="-"/>
            </a:pPr>
            <a:r>
              <a:rPr lang="en-GB" sz="1600" b="1" dirty="0" smtClean="0">
                <a:solidFill>
                  <a:schemeClr val="accent2"/>
                </a:solidFill>
              </a:rPr>
              <a:t>   Examining the quality of measurement and how consistent scores are</a:t>
            </a:r>
          </a:p>
          <a:p>
            <a:pPr>
              <a:spcAft>
                <a:spcPts val="600"/>
              </a:spcAft>
              <a:buFontTx/>
              <a:buChar char="-"/>
            </a:pPr>
            <a:endParaRPr lang="en-US" sz="800" b="1" dirty="0">
              <a:solidFill>
                <a:schemeClr val="accent2"/>
              </a:solidFill>
            </a:endParaRPr>
          </a:p>
          <a:p>
            <a:pPr marL="0" indent="0">
              <a:buNone/>
            </a:pPr>
            <a:r>
              <a:rPr lang="en-US" b="1" dirty="0" smtClean="0">
                <a:solidFill>
                  <a:schemeClr val="accent3"/>
                </a:solidFill>
              </a:rPr>
              <a:t>5</a:t>
            </a:r>
            <a:r>
              <a:rPr lang="en-US" b="1" dirty="0">
                <a:solidFill>
                  <a:schemeClr val="accent3"/>
                </a:solidFill>
              </a:rPr>
              <a:t>. </a:t>
            </a:r>
            <a:r>
              <a:rPr lang="en-US" b="1" dirty="0" smtClean="0">
                <a:solidFill>
                  <a:schemeClr val="accent3"/>
                </a:solidFill>
              </a:rPr>
              <a:t>ACCURACY</a:t>
            </a:r>
          </a:p>
          <a:p>
            <a:pPr marL="0" indent="0">
              <a:spcBef>
                <a:spcPts val="600"/>
              </a:spcBef>
              <a:spcAft>
                <a:spcPts val="600"/>
              </a:spcAft>
              <a:buNone/>
            </a:pPr>
            <a:r>
              <a:rPr lang="en-GB" sz="1500" b="1" dirty="0" smtClean="0">
                <a:solidFill>
                  <a:schemeClr val="accent2"/>
                </a:solidFill>
              </a:rPr>
              <a:t>-        </a:t>
            </a:r>
            <a:r>
              <a:rPr lang="en-GB" sz="1600" b="1" dirty="0" smtClean="0">
                <a:solidFill>
                  <a:schemeClr val="accent2"/>
                </a:solidFill>
              </a:rPr>
              <a:t>Examining the scoring criteria and how precise scores are</a:t>
            </a:r>
            <a:endParaRPr lang="en-US" sz="1500" b="1" dirty="0">
              <a:solidFill>
                <a:schemeClr val="accent2"/>
              </a:solidFill>
            </a:endParaRPr>
          </a:p>
        </p:txBody>
      </p:sp>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44</a:t>
            </a:fld>
            <a:endParaRPr lang="en-GB">
              <a:solidFill>
                <a:srgbClr val="000000">
                  <a:tint val="75000"/>
                </a:srgbClr>
              </a:solidFill>
            </a:endParaRPr>
          </a:p>
        </p:txBody>
      </p:sp>
      <p:sp>
        <p:nvSpPr>
          <p:cNvPr id="6" name="Rectangle 5"/>
          <p:cNvSpPr/>
          <p:nvPr/>
        </p:nvSpPr>
        <p:spPr>
          <a:xfrm>
            <a:off x="2915816" y="282745"/>
            <a:ext cx="6062750" cy="523220"/>
          </a:xfrm>
          <a:prstGeom prst="rect">
            <a:avLst/>
          </a:prstGeom>
        </p:spPr>
        <p:txBody>
          <a:bodyPr wrap="none">
            <a:spAutoFit/>
          </a:bodyPr>
          <a:lstStyle/>
          <a:p>
            <a:r>
              <a:rPr lang="en-GB" sz="2800" dirty="0">
                <a:solidFill>
                  <a:schemeClr val="bg2"/>
                </a:solidFill>
              </a:rPr>
              <a:t>Continual Reflection &amp; Improvement</a:t>
            </a:r>
            <a:endParaRPr lang="en-GB" sz="2800" dirty="0"/>
          </a:p>
        </p:txBody>
      </p:sp>
    </p:spTree>
    <p:extLst>
      <p:ext uri="{BB962C8B-B14F-4D97-AF65-F5344CB8AC3E}">
        <p14:creationId xmlns:p14="http://schemas.microsoft.com/office/powerpoint/2010/main" val="36330560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MKent\AppData\Local\Microsoft\Windows\Temporary Internet Files\Content.IE5\SN1P2C2B\stick-man-figure-dancing-11597-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181" y="3789522"/>
            <a:ext cx="623096" cy="10021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7504" y="806397"/>
            <a:ext cx="9144000" cy="400110"/>
          </a:xfrm>
          <a:prstGeom prst="rect">
            <a:avLst/>
          </a:prstGeom>
        </p:spPr>
        <p:txBody>
          <a:bodyPr wrap="square">
            <a:spAutoFit/>
          </a:bodyPr>
          <a:lstStyle/>
          <a:p>
            <a:r>
              <a:rPr lang="en-GB" sz="2000" b="1" dirty="0" smtClean="0">
                <a:solidFill>
                  <a:srgbClr val="0088CE"/>
                </a:solidFill>
              </a:rPr>
              <a:t>Hot Topic Analysis – “Higher </a:t>
            </a:r>
            <a:r>
              <a:rPr lang="en-GB" sz="2000" b="1" dirty="0" smtClean="0">
                <a:solidFill>
                  <a:srgbClr val="0088CE"/>
                </a:solidFill>
              </a:rPr>
              <a:t>quality </a:t>
            </a:r>
            <a:r>
              <a:rPr lang="en-GB" sz="2000" b="1" dirty="0" smtClean="0">
                <a:solidFill>
                  <a:srgbClr val="0088CE"/>
                </a:solidFill>
              </a:rPr>
              <a:t>applications” </a:t>
            </a:r>
            <a:r>
              <a:rPr lang="en-GB" sz="2000" b="1" dirty="0" smtClean="0">
                <a:solidFill>
                  <a:srgbClr val="0088CE"/>
                </a:solidFill>
              </a:rPr>
              <a:t>&amp; </a:t>
            </a:r>
            <a:r>
              <a:rPr lang="en-GB" sz="2000" b="1" dirty="0" smtClean="0">
                <a:solidFill>
                  <a:srgbClr val="0088CE"/>
                </a:solidFill>
              </a:rPr>
              <a:t>“Selection integrity”</a:t>
            </a:r>
            <a:endParaRPr lang="en-US" sz="2000" b="1" dirty="0">
              <a:solidFill>
                <a:srgbClr val="0088CE"/>
              </a:solidFill>
            </a:endParaRPr>
          </a:p>
        </p:txBody>
      </p:sp>
      <p:pic>
        <p:nvPicPr>
          <p:cNvPr id="2" name="Picture 1"/>
          <p:cNvPicPr>
            <a:picLocks noChangeAspect="1"/>
          </p:cNvPicPr>
          <p:nvPr/>
        </p:nvPicPr>
        <p:blipFill>
          <a:blip r:embed="rId4"/>
          <a:stretch>
            <a:fillRect/>
          </a:stretch>
        </p:blipFill>
        <p:spPr>
          <a:xfrm>
            <a:off x="539552" y="3789522"/>
            <a:ext cx="8105775" cy="1247775"/>
          </a:xfrm>
          <a:prstGeom prst="rect">
            <a:avLst/>
          </a:prstGeom>
        </p:spPr>
      </p:pic>
      <p:sp>
        <p:nvSpPr>
          <p:cNvPr id="6" name="Rectangle 5"/>
          <p:cNvSpPr/>
          <p:nvPr/>
        </p:nvSpPr>
        <p:spPr>
          <a:xfrm>
            <a:off x="107504" y="3219822"/>
            <a:ext cx="8280920" cy="415498"/>
          </a:xfrm>
          <a:prstGeom prst="rect">
            <a:avLst/>
          </a:prstGeom>
        </p:spPr>
        <p:txBody>
          <a:bodyPr wrap="square">
            <a:spAutoFit/>
          </a:bodyPr>
          <a:lstStyle/>
          <a:p>
            <a:r>
              <a:rPr lang="en-GB" sz="1050" dirty="0" smtClean="0">
                <a:solidFill>
                  <a:prstClr val="black"/>
                </a:solidFill>
              </a:rPr>
              <a:t>Table </a:t>
            </a:r>
            <a:r>
              <a:rPr lang="en-GB" sz="1050" dirty="0">
                <a:solidFill>
                  <a:prstClr val="black"/>
                </a:solidFill>
              </a:rPr>
              <a:t>showing the level of consistency for each area in the day.  Sam Freedman </a:t>
            </a:r>
            <a:r>
              <a:rPr lang="en-GB" sz="1050" dirty="0" smtClean="0">
                <a:solidFill>
                  <a:prstClr val="black"/>
                </a:solidFill>
              </a:rPr>
              <a:t>“these </a:t>
            </a:r>
            <a:r>
              <a:rPr lang="en-GB" sz="1050" dirty="0">
                <a:solidFill>
                  <a:prstClr val="black"/>
                </a:solidFill>
              </a:rPr>
              <a:t>values show greater consistency than those of Ofsted inspectors (evaluating lessons</a:t>
            </a:r>
            <a:r>
              <a:rPr lang="en-GB" sz="1050" dirty="0" smtClean="0">
                <a:solidFill>
                  <a:prstClr val="black"/>
                </a:solidFill>
              </a:rPr>
              <a:t>)” </a:t>
            </a:r>
            <a:r>
              <a:rPr lang="en-GB" sz="1050" dirty="0">
                <a:solidFill>
                  <a:prstClr val="black"/>
                </a:solidFill>
              </a:rPr>
              <a:t>according to a recent </a:t>
            </a:r>
            <a:r>
              <a:rPr lang="en-GB" sz="1050" dirty="0" smtClean="0">
                <a:solidFill>
                  <a:prstClr val="black"/>
                </a:solidFill>
              </a:rPr>
              <a:t>report </a:t>
            </a:r>
            <a:r>
              <a:rPr lang="en-GB" sz="1050" dirty="0" smtClean="0">
                <a:solidFill>
                  <a:prstClr val="black"/>
                </a:solidFill>
                <a:sym typeface="Wingdings" panose="05000000000000000000" pitchFamily="2" charset="2"/>
              </a:rPr>
              <a:t></a:t>
            </a:r>
            <a:endParaRPr lang="en-GB" sz="1050" dirty="0">
              <a:solidFill>
                <a:prstClr val="black"/>
              </a:solidFill>
            </a:endParaRPr>
          </a:p>
        </p:txBody>
      </p:sp>
      <p:sp>
        <p:nvSpPr>
          <p:cNvPr id="7" name="Rectangle 6"/>
          <p:cNvSpPr/>
          <p:nvPr/>
        </p:nvSpPr>
        <p:spPr>
          <a:xfrm>
            <a:off x="107504" y="2496390"/>
            <a:ext cx="8318001" cy="646331"/>
          </a:xfrm>
          <a:prstGeom prst="rect">
            <a:avLst/>
          </a:prstGeom>
        </p:spPr>
        <p:txBody>
          <a:bodyPr wrap="square">
            <a:spAutoFit/>
          </a:bodyPr>
          <a:lstStyle/>
          <a:p>
            <a:r>
              <a:rPr lang="en-GB" dirty="0" smtClean="0">
                <a:solidFill>
                  <a:prstClr val="black"/>
                </a:solidFill>
              </a:rPr>
              <a:t>Our </a:t>
            </a:r>
            <a:r>
              <a:rPr lang="en-GB" dirty="0">
                <a:solidFill>
                  <a:prstClr val="black"/>
                </a:solidFill>
              </a:rPr>
              <a:t>5 most experienced assessors (with more than 2 seasons experience) have observed newer assessors on 186 occasions so far this season</a:t>
            </a:r>
          </a:p>
        </p:txBody>
      </p:sp>
      <p:sp>
        <p:nvSpPr>
          <p:cNvPr id="20" name="Rectangle 19"/>
          <p:cNvSpPr/>
          <p:nvPr/>
        </p:nvSpPr>
        <p:spPr>
          <a:xfrm>
            <a:off x="251520" y="1283608"/>
            <a:ext cx="8640960" cy="1200329"/>
          </a:xfrm>
          <a:prstGeom prst="rect">
            <a:avLst/>
          </a:prstGeom>
        </p:spPr>
        <p:txBody>
          <a:bodyPr wrap="square">
            <a:spAutoFit/>
          </a:bodyPr>
          <a:lstStyle/>
          <a:p>
            <a:r>
              <a:rPr lang="en-GB" sz="1200" dirty="0">
                <a:solidFill>
                  <a:prstClr val="black"/>
                </a:solidFill>
              </a:rPr>
              <a:t>Possible causes for the current high pass </a:t>
            </a:r>
            <a:r>
              <a:rPr lang="en-GB" sz="1200" dirty="0" smtClean="0">
                <a:solidFill>
                  <a:prstClr val="black"/>
                </a:solidFill>
              </a:rPr>
              <a:t>rate:</a:t>
            </a:r>
            <a:endParaRPr lang="en-GB" sz="1200" dirty="0">
              <a:solidFill>
                <a:prstClr val="black"/>
              </a:solidFill>
            </a:endParaRPr>
          </a:p>
          <a:p>
            <a:pPr marL="228600" indent="-228600">
              <a:buFontTx/>
              <a:buAutoNum type="arabicPeriod"/>
            </a:pPr>
            <a:r>
              <a:rPr lang="en-GB" sz="1200" dirty="0" smtClean="0">
                <a:solidFill>
                  <a:prstClr val="black"/>
                </a:solidFill>
              </a:rPr>
              <a:t>Increased support/guidance </a:t>
            </a:r>
            <a:r>
              <a:rPr lang="en-GB" sz="1200" dirty="0">
                <a:solidFill>
                  <a:prstClr val="black"/>
                </a:solidFill>
              </a:rPr>
              <a:t>from </a:t>
            </a:r>
            <a:r>
              <a:rPr lang="en-GB" sz="1200" dirty="0" smtClean="0">
                <a:solidFill>
                  <a:prstClr val="black"/>
                </a:solidFill>
              </a:rPr>
              <a:t>GROs/CAS/Peer (</a:t>
            </a:r>
            <a:r>
              <a:rPr lang="en-GB" sz="1200" dirty="0" err="1" smtClean="0">
                <a:solidFill>
                  <a:prstClr val="black"/>
                </a:solidFill>
              </a:rPr>
              <a:t>StudentRoom</a:t>
            </a:r>
            <a:r>
              <a:rPr lang="en-GB" sz="1200" dirty="0" smtClean="0">
                <a:solidFill>
                  <a:prstClr val="black"/>
                </a:solidFill>
              </a:rPr>
              <a:t>/Glassdoor)</a:t>
            </a:r>
          </a:p>
          <a:p>
            <a:pPr marL="228600" indent="-228600">
              <a:buFontTx/>
              <a:buAutoNum type="arabicPeriod"/>
            </a:pPr>
            <a:r>
              <a:rPr lang="en-GB" sz="1200" dirty="0" smtClean="0">
                <a:solidFill>
                  <a:prstClr val="black"/>
                </a:solidFill>
              </a:rPr>
              <a:t>Increased understanding in brand and profile</a:t>
            </a:r>
          </a:p>
          <a:p>
            <a:pPr marL="228600" indent="-228600">
              <a:buFontTx/>
              <a:buAutoNum type="arabicPeriod"/>
            </a:pPr>
            <a:r>
              <a:rPr lang="en-GB" sz="1200" dirty="0">
                <a:solidFill>
                  <a:prstClr val="black"/>
                </a:solidFill>
              </a:rPr>
              <a:t>Strategy working (less but more focused applications</a:t>
            </a:r>
            <a:r>
              <a:rPr lang="en-GB" sz="1200" dirty="0" smtClean="0">
                <a:solidFill>
                  <a:prstClr val="black"/>
                </a:solidFill>
              </a:rPr>
              <a:t>) – Early engagement </a:t>
            </a:r>
            <a:r>
              <a:rPr lang="en-GB" sz="1200" dirty="0" err="1" smtClean="0">
                <a:solidFill>
                  <a:prstClr val="black"/>
                </a:solidFill>
              </a:rPr>
              <a:t>etc</a:t>
            </a:r>
            <a:endParaRPr lang="en-GB" sz="1200" dirty="0">
              <a:solidFill>
                <a:prstClr val="black"/>
              </a:solidFill>
            </a:endParaRPr>
          </a:p>
          <a:p>
            <a:pPr marL="228600" indent="-228600">
              <a:buFontTx/>
              <a:buAutoNum type="arabicPeriod"/>
            </a:pPr>
            <a:r>
              <a:rPr lang="en-GB" sz="1200" dirty="0" smtClean="0">
                <a:solidFill>
                  <a:prstClr val="black"/>
                </a:solidFill>
              </a:rPr>
              <a:t>Improvements in Selection (Screening training/conflicts)</a:t>
            </a:r>
          </a:p>
          <a:p>
            <a:pPr marL="228600" indent="-228600">
              <a:buFontTx/>
              <a:buAutoNum type="arabicPeriod"/>
            </a:pPr>
            <a:r>
              <a:rPr lang="en-GB" sz="1200" dirty="0" smtClean="0">
                <a:solidFill>
                  <a:prstClr val="black"/>
                </a:solidFill>
              </a:rPr>
              <a:t>Market factors (self-selection – less speculative applications/Teaching not as popular)</a:t>
            </a:r>
            <a:endParaRPr lang="en-GB" sz="1200" dirty="0">
              <a:solidFill>
                <a:prstClr val="black"/>
              </a:solidFill>
            </a:endParaRPr>
          </a:p>
        </p:txBody>
      </p:sp>
    </p:spTree>
    <p:extLst>
      <p:ext uri="{BB962C8B-B14F-4D97-AF65-F5344CB8AC3E}">
        <p14:creationId xmlns:p14="http://schemas.microsoft.com/office/powerpoint/2010/main" val="26259914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BA1087-4697-4796-BD36-53E94010A2C0}" type="slidenum">
              <a:rPr lang="en-GB" smtClean="0">
                <a:solidFill>
                  <a:srgbClr val="000000">
                    <a:tint val="75000"/>
                  </a:srgbClr>
                </a:solidFill>
              </a:rPr>
              <a:pPr/>
              <a:t>46</a:t>
            </a:fld>
            <a:endParaRPr lang="en-GB">
              <a:solidFill>
                <a:srgbClr val="000000">
                  <a:tint val="75000"/>
                </a:srgbClr>
              </a:solidFill>
            </a:endParaRPr>
          </a:p>
        </p:txBody>
      </p:sp>
      <p:pic>
        <p:nvPicPr>
          <p:cNvPr id="206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57" y="780193"/>
            <a:ext cx="8727331" cy="4206313"/>
          </a:xfrm>
          <a:prstGeom prst="rect">
            <a:avLst/>
          </a:prstGeom>
          <a:solidFill>
            <a:schemeClr val="bg1"/>
          </a:solidFill>
          <a:ln>
            <a:noFill/>
          </a:ln>
          <a:effectLst/>
        </p:spPr>
      </p:pic>
      <p:sp>
        <p:nvSpPr>
          <p:cNvPr id="2" name="Rectangle 1"/>
          <p:cNvSpPr/>
          <p:nvPr/>
        </p:nvSpPr>
        <p:spPr>
          <a:xfrm rot="20236981">
            <a:off x="353679" y="2503805"/>
            <a:ext cx="8261365" cy="923330"/>
          </a:xfrm>
          <a:prstGeom prst="rect">
            <a:avLst/>
          </a:prstGeom>
          <a:noFill/>
        </p:spPr>
        <p:txBody>
          <a:bodyPr wrap="none" lIns="91440" tIns="45720" rIns="91440" bIns="45720">
            <a:spAutoFit/>
          </a:bodyPr>
          <a:lstStyle/>
          <a:p>
            <a:pPr algn="ctr"/>
            <a:r>
              <a:rPr lang="en-US" sz="5400" b="1" dirty="0" smtClean="0">
                <a:ln w="12700">
                  <a:solidFill>
                    <a:srgbClr val="002060">
                      <a:satMod val="155000"/>
                    </a:srgbClr>
                  </a:solidFill>
                  <a:prstDash val="solid"/>
                </a:ln>
                <a:solidFill>
                  <a:srgbClr val="0088CE">
                    <a:tint val="85000"/>
                    <a:satMod val="155000"/>
                  </a:srgbClr>
                </a:solidFill>
                <a:effectLst>
                  <a:outerShdw blurRad="41275" dist="20320" dir="1800000" algn="tl" rotWithShape="0">
                    <a:srgbClr val="000000">
                      <a:alpha val="40000"/>
                    </a:srgbClr>
                  </a:outerShdw>
                </a:effectLst>
              </a:rPr>
              <a:t>Operational Management</a:t>
            </a:r>
            <a:endParaRPr lang="en-US" sz="5400" b="1" dirty="0">
              <a:ln w="12700">
                <a:solidFill>
                  <a:srgbClr val="002060">
                    <a:satMod val="155000"/>
                  </a:srgbClr>
                </a:solidFill>
                <a:prstDash val="solid"/>
              </a:ln>
              <a:solidFill>
                <a:srgbClr val="0088CE">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37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57300" y="228600"/>
            <a:ext cx="6172200" cy="571500"/>
          </a:xfrm>
          <a:noFill/>
        </p:spPr>
        <p:txBody>
          <a:bodyPr anchor="ctr">
            <a:normAutofit/>
          </a:bodyPr>
          <a:lstStyle/>
          <a:p>
            <a:pPr indent="-285750">
              <a:lnSpc>
                <a:spcPct val="80000"/>
              </a:lnSpc>
              <a:spcBef>
                <a:spcPct val="20000"/>
              </a:spcBef>
              <a:buClr>
                <a:schemeClr val="tx1"/>
              </a:buClr>
              <a:buSzPct val="150000"/>
            </a:pPr>
            <a:r>
              <a:rPr lang="en-GB" altLang="en-US" sz="1800" b="1" dirty="0">
                <a:solidFill>
                  <a:srgbClr val="0088CE"/>
                </a:solidFill>
                <a:latin typeface="Trebuchet MS" pitchFamily="34" charset="0"/>
                <a:ea typeface="+mn-ea"/>
                <a:cs typeface="+mn-cs"/>
              </a:rPr>
              <a:t>            </a:t>
            </a:r>
            <a:r>
              <a:rPr lang="en-GB" altLang="en-US" sz="2000" b="1" dirty="0">
                <a:solidFill>
                  <a:srgbClr val="0088CE"/>
                </a:solidFill>
                <a:latin typeface="+mn-lt"/>
                <a:ea typeface="+mn-ea"/>
                <a:cs typeface="+mn-cs"/>
              </a:rPr>
              <a:t>Lessons Learnt – General </a:t>
            </a:r>
          </a:p>
        </p:txBody>
      </p:sp>
      <p:sp>
        <p:nvSpPr>
          <p:cNvPr id="47107" name="Rectangle 3"/>
          <p:cNvSpPr>
            <a:spLocks noChangeArrowheads="1"/>
          </p:cNvSpPr>
          <p:nvPr/>
        </p:nvSpPr>
        <p:spPr bwMode="auto">
          <a:xfrm>
            <a:off x="1314450" y="1028700"/>
            <a:ext cx="64008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1313" indent="-4763"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lnSpc>
                <a:spcPts val="2250"/>
              </a:lnSpc>
            </a:pPr>
            <a:endParaRPr lang="en-GB" altLang="en-US" sz="675" b="1">
              <a:latin typeface="Trebuchet MS" pitchFamily="34" charset="0"/>
            </a:endParaRPr>
          </a:p>
        </p:txBody>
      </p:sp>
      <p:sp>
        <p:nvSpPr>
          <p:cNvPr id="47108" name="Rectangle 4"/>
          <p:cNvSpPr>
            <a:spLocks noGrp="1" noChangeArrowheads="1"/>
          </p:cNvSpPr>
          <p:nvPr>
            <p:ph type="body" idx="1"/>
          </p:nvPr>
        </p:nvSpPr>
        <p:spPr>
          <a:xfrm>
            <a:off x="179512" y="914400"/>
            <a:ext cx="8784976" cy="3771900"/>
          </a:xfrm>
          <a:noFill/>
        </p:spPr>
        <p:txBody>
          <a:bodyPr>
            <a:noAutofit/>
          </a:bodyPr>
          <a:lstStyle/>
          <a:p>
            <a:pPr marL="360000" lvl="1" indent="0">
              <a:lnSpc>
                <a:spcPct val="80000"/>
              </a:lnSpc>
              <a:spcBef>
                <a:spcPts val="0"/>
              </a:spcBef>
              <a:buClr>
                <a:schemeClr val="bg1">
                  <a:lumMod val="65000"/>
                </a:schemeClr>
              </a:buClr>
              <a:buSzPct val="150000"/>
              <a:buNone/>
            </a:pPr>
            <a:endParaRPr lang="en-GB"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GB" altLang="en-US" sz="1600" dirty="0">
                <a:solidFill>
                  <a:srgbClr val="7D8083"/>
                </a:solidFill>
              </a:rPr>
              <a:t>Ongoing self evaluation of our successes/failures over the last few years have highlighted key learning’s for the future:</a:t>
            </a:r>
          </a:p>
          <a:p>
            <a:pPr marL="360000" lvl="1" indent="0">
              <a:lnSpc>
                <a:spcPct val="80000"/>
              </a:lnSpc>
              <a:spcBef>
                <a:spcPts val="0"/>
              </a:spcBef>
              <a:buClr>
                <a:schemeClr val="bg1">
                  <a:lumMod val="65000"/>
                </a:schemeClr>
              </a:buClr>
              <a:buSzPct val="150000"/>
              <a:buNone/>
            </a:pPr>
            <a:endParaRPr lang="en-GB"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Department needs to be split into pockets of experts (e.g. candidate contact)</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Staff – success hinges on having right staff in the right roles (manager &amp; front line)</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Analysis of Data – daily/weekly analysis of operations (ROI, conversion rates, hires)</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Year round cultivation (</a:t>
            </a:r>
            <a:r>
              <a:rPr lang="en-US" altLang="en-US" sz="1600" dirty="0" smtClean="0">
                <a:solidFill>
                  <a:srgbClr val="7D8083"/>
                </a:solidFill>
              </a:rPr>
              <a:t>23% </a:t>
            </a:r>
            <a:r>
              <a:rPr lang="en-US" altLang="en-US" sz="1600" dirty="0">
                <a:solidFill>
                  <a:srgbClr val="7D8083"/>
                </a:solidFill>
              </a:rPr>
              <a:t>of Teach First offers are turned down)</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Campus Time – Brand awareness = Applications = Hires</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Speed to Market – Application to Offer in 4 or 5 weeks</a:t>
            </a:r>
          </a:p>
          <a:p>
            <a:pPr marL="360000" lvl="1" indent="0">
              <a:lnSpc>
                <a:spcPct val="80000"/>
              </a:lnSpc>
              <a:spcBef>
                <a:spcPts val="0"/>
              </a:spcBef>
              <a:buClr>
                <a:schemeClr val="bg1">
                  <a:lumMod val="65000"/>
                </a:schemeClr>
              </a:buClr>
              <a:buSzPct val="150000"/>
              <a:buNone/>
            </a:pPr>
            <a:endParaRPr lang="en-US" altLang="en-US" sz="1600" dirty="0">
              <a:solidFill>
                <a:srgbClr val="7D8083"/>
              </a:solidFill>
            </a:endParaRPr>
          </a:p>
          <a:p>
            <a:pPr marL="360000" lvl="1" indent="0">
              <a:lnSpc>
                <a:spcPct val="80000"/>
              </a:lnSpc>
              <a:spcBef>
                <a:spcPts val="0"/>
              </a:spcBef>
              <a:buClr>
                <a:schemeClr val="bg1">
                  <a:lumMod val="65000"/>
                </a:schemeClr>
              </a:buClr>
              <a:buSzPct val="150000"/>
              <a:buNone/>
            </a:pPr>
            <a:r>
              <a:rPr lang="en-US" altLang="en-US" sz="1600" dirty="0">
                <a:solidFill>
                  <a:srgbClr val="7D8083"/>
                </a:solidFill>
              </a:rPr>
              <a:t>Diversification – Fingers in many pies</a:t>
            </a:r>
          </a:p>
        </p:txBody>
      </p:sp>
    </p:spTree>
    <p:extLst>
      <p:ext uri="{BB962C8B-B14F-4D97-AF65-F5344CB8AC3E}">
        <p14:creationId xmlns:p14="http://schemas.microsoft.com/office/powerpoint/2010/main" val="16614298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257300" y="228600"/>
            <a:ext cx="6172200" cy="571500"/>
          </a:xfrm>
          <a:noFill/>
        </p:spPr>
        <p:txBody>
          <a:bodyPr anchor="ctr">
            <a:normAutofit/>
          </a:bodyPr>
          <a:lstStyle/>
          <a:p>
            <a:pPr>
              <a:lnSpc>
                <a:spcPct val="80000"/>
              </a:lnSpc>
              <a:spcBef>
                <a:spcPct val="20000"/>
              </a:spcBef>
              <a:buClr>
                <a:schemeClr val="tx1"/>
              </a:buClr>
              <a:buSzPct val="150000"/>
            </a:pPr>
            <a:r>
              <a:rPr lang="en-GB" altLang="en-US" sz="2000" b="1" dirty="0">
                <a:solidFill>
                  <a:srgbClr val="0088CE"/>
                </a:solidFill>
                <a:latin typeface="+mn-lt"/>
                <a:ea typeface="+mn-ea"/>
                <a:cs typeface="+mn-cs"/>
              </a:rPr>
              <a:t>Looking forward</a:t>
            </a:r>
          </a:p>
        </p:txBody>
      </p:sp>
      <p:sp>
        <p:nvSpPr>
          <p:cNvPr id="51203" name="Rectangle 3"/>
          <p:cNvSpPr>
            <a:spLocks noChangeArrowheads="1"/>
          </p:cNvSpPr>
          <p:nvPr/>
        </p:nvSpPr>
        <p:spPr bwMode="auto">
          <a:xfrm>
            <a:off x="1307880" y="843558"/>
            <a:ext cx="64008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1313" indent="-4763"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lnSpc>
                <a:spcPts val="2250"/>
              </a:lnSpc>
            </a:pPr>
            <a:endParaRPr lang="en-GB" altLang="en-US" sz="675" b="1">
              <a:solidFill>
                <a:srgbClr val="000000"/>
              </a:solidFill>
              <a:latin typeface="Trebuchet MS" pitchFamily="34" charset="0"/>
            </a:endParaRPr>
          </a:p>
        </p:txBody>
      </p:sp>
      <p:sp>
        <p:nvSpPr>
          <p:cNvPr id="689156" name="Rectangle 4"/>
          <p:cNvSpPr>
            <a:spLocks noGrp="1" noChangeArrowheads="1"/>
          </p:cNvSpPr>
          <p:nvPr>
            <p:ph type="body" idx="1"/>
          </p:nvPr>
        </p:nvSpPr>
        <p:spPr>
          <a:xfrm>
            <a:off x="107504" y="914400"/>
            <a:ext cx="8928992" cy="3771900"/>
          </a:xfrm>
        </p:spPr>
        <p:txBody>
          <a:bodyPr>
            <a:noAutofit/>
          </a:bodyPr>
          <a:lstStyle/>
          <a:p>
            <a:pPr marL="360000" lvl="1" indent="0">
              <a:lnSpc>
                <a:spcPct val="80000"/>
              </a:lnSpc>
              <a:spcBef>
                <a:spcPts val="0"/>
              </a:spcBef>
              <a:buClr>
                <a:schemeClr val="bg1">
                  <a:lumMod val="65000"/>
                </a:schemeClr>
              </a:buClr>
              <a:buSzPct val="150000"/>
              <a:buNone/>
              <a:defRPr/>
            </a:pPr>
            <a:r>
              <a:rPr lang="en-GB" sz="1600" dirty="0">
                <a:solidFill>
                  <a:srgbClr val="7D8083"/>
                </a:solidFill>
              </a:rPr>
              <a:t>How the campaign will evolve in </a:t>
            </a:r>
            <a:r>
              <a:rPr lang="en-GB" sz="1600" dirty="0" smtClean="0">
                <a:solidFill>
                  <a:srgbClr val="7D8083"/>
                </a:solidFill>
              </a:rPr>
              <a:t>2015/16:</a:t>
            </a:r>
            <a:endParaRPr lang="en-GB" sz="1600" dirty="0">
              <a:solidFill>
                <a:srgbClr val="7D8083"/>
              </a:solidFill>
            </a:endParaRPr>
          </a:p>
          <a:p>
            <a:pPr marL="360000" lvl="1" indent="0">
              <a:lnSpc>
                <a:spcPct val="80000"/>
              </a:lnSpc>
              <a:spcBef>
                <a:spcPts val="0"/>
              </a:spcBef>
              <a:buClr>
                <a:schemeClr val="bg1">
                  <a:lumMod val="65000"/>
                </a:schemeClr>
              </a:buClr>
              <a:buSzPct val="150000"/>
              <a:buNone/>
              <a:defRPr/>
            </a:pPr>
            <a:endParaRPr lang="en-GB" sz="1600" dirty="0">
              <a:solidFill>
                <a:srgbClr val="7D8083"/>
              </a:solidFill>
            </a:endParaRPr>
          </a:p>
          <a:p>
            <a:pPr marL="645750" lvl="1">
              <a:lnSpc>
                <a:spcPct val="80000"/>
              </a:lnSpc>
              <a:spcBef>
                <a:spcPts val="0"/>
              </a:spcBef>
              <a:buClr>
                <a:schemeClr val="bg1">
                  <a:lumMod val="65000"/>
                </a:schemeClr>
              </a:buClr>
              <a:buSzPct val="150000"/>
              <a:buFont typeface="Arial" panose="020B0604020202020204" pitchFamily="34" charset="0"/>
              <a:buChar char="•"/>
              <a:defRPr/>
            </a:pPr>
            <a:r>
              <a:rPr lang="en-US" sz="1600" dirty="0">
                <a:solidFill>
                  <a:srgbClr val="7D8083"/>
                </a:solidFill>
              </a:rPr>
              <a:t>Customer Service Focus – Personal Candidate Management (Digital &amp; Human)</a:t>
            </a:r>
          </a:p>
          <a:p>
            <a:pPr marL="645750" lvl="1">
              <a:lnSpc>
                <a:spcPct val="80000"/>
              </a:lnSpc>
              <a:spcBef>
                <a:spcPts val="0"/>
              </a:spcBef>
              <a:buClr>
                <a:schemeClr val="bg1">
                  <a:lumMod val="65000"/>
                </a:schemeClr>
              </a:buClr>
              <a:buSzPct val="150000"/>
              <a:buFont typeface="Arial" panose="020B0604020202020204" pitchFamily="34" charset="0"/>
              <a:buChar char="•"/>
              <a:defRPr/>
            </a:pPr>
            <a:endParaRPr lang="en-US" sz="1600" dirty="0">
              <a:solidFill>
                <a:srgbClr val="7D8083"/>
              </a:solidFill>
            </a:endParaRPr>
          </a:p>
          <a:p>
            <a:pPr marL="645750" lvl="1">
              <a:lnSpc>
                <a:spcPct val="80000"/>
              </a:lnSpc>
              <a:spcBef>
                <a:spcPts val="0"/>
              </a:spcBef>
              <a:buClr>
                <a:schemeClr val="bg1">
                  <a:lumMod val="65000"/>
                </a:schemeClr>
              </a:buClr>
              <a:buSzPct val="150000"/>
              <a:buFont typeface="Arial" panose="020B0604020202020204" pitchFamily="34" charset="0"/>
              <a:buChar char="•"/>
              <a:defRPr/>
            </a:pPr>
            <a:r>
              <a:rPr lang="en-US" sz="1600" dirty="0">
                <a:solidFill>
                  <a:srgbClr val="7D8083"/>
                </a:solidFill>
              </a:rPr>
              <a:t>Intelligence led / Flexible marketing – bespoke and evolves throughout the campaign </a:t>
            </a:r>
          </a:p>
          <a:p>
            <a:pPr marL="645750" lvl="1">
              <a:lnSpc>
                <a:spcPct val="80000"/>
              </a:lnSpc>
              <a:spcBef>
                <a:spcPts val="0"/>
              </a:spcBef>
              <a:buClr>
                <a:schemeClr val="bg1">
                  <a:lumMod val="65000"/>
                </a:schemeClr>
              </a:buClr>
              <a:buSzPct val="150000"/>
              <a:buFont typeface="Arial" panose="020B0604020202020204" pitchFamily="34" charset="0"/>
              <a:buChar char="•"/>
              <a:defRPr/>
            </a:pPr>
            <a:endParaRPr lang="en-US" sz="1600" dirty="0">
              <a:solidFill>
                <a:srgbClr val="7D8083"/>
              </a:solidFill>
            </a:endParaRPr>
          </a:p>
          <a:p>
            <a:pPr marL="645750" lvl="1">
              <a:lnSpc>
                <a:spcPct val="80000"/>
              </a:lnSpc>
              <a:spcBef>
                <a:spcPts val="0"/>
              </a:spcBef>
              <a:buClr>
                <a:schemeClr val="bg1">
                  <a:lumMod val="65000"/>
                </a:schemeClr>
              </a:buClr>
              <a:buSzPct val="150000"/>
              <a:buFont typeface="Arial" panose="020B0604020202020204" pitchFamily="34" charset="0"/>
              <a:buChar char="•"/>
              <a:defRPr/>
            </a:pPr>
            <a:r>
              <a:rPr lang="en-US" sz="1600" dirty="0">
                <a:solidFill>
                  <a:srgbClr val="7D8083"/>
                </a:solidFill>
              </a:rPr>
              <a:t>Emotional connection – more emotive materials being produced</a:t>
            </a:r>
          </a:p>
          <a:p>
            <a:pPr marL="645750" lvl="1">
              <a:lnSpc>
                <a:spcPct val="80000"/>
              </a:lnSpc>
              <a:spcBef>
                <a:spcPts val="0"/>
              </a:spcBef>
              <a:buClr>
                <a:schemeClr val="bg1">
                  <a:lumMod val="65000"/>
                </a:schemeClr>
              </a:buClr>
              <a:buSzPct val="150000"/>
              <a:buFont typeface="Arial" panose="020B0604020202020204" pitchFamily="34" charset="0"/>
              <a:buChar char="•"/>
              <a:defRPr/>
            </a:pPr>
            <a:endParaRPr lang="en-US" sz="1600" dirty="0">
              <a:solidFill>
                <a:srgbClr val="7D8083"/>
              </a:solidFill>
            </a:endParaRPr>
          </a:p>
          <a:p>
            <a:pPr marL="645750" lvl="1">
              <a:lnSpc>
                <a:spcPct val="80000"/>
              </a:lnSpc>
              <a:spcBef>
                <a:spcPts val="0"/>
              </a:spcBef>
              <a:buClr>
                <a:schemeClr val="bg1">
                  <a:lumMod val="65000"/>
                </a:schemeClr>
              </a:buClr>
              <a:buSzPct val="150000"/>
              <a:buFont typeface="Arial" panose="020B0604020202020204" pitchFamily="34" charset="0"/>
              <a:buChar char="•"/>
              <a:defRPr/>
            </a:pPr>
            <a:r>
              <a:rPr lang="en-US" sz="1600" dirty="0">
                <a:solidFill>
                  <a:srgbClr val="7D8083"/>
                </a:solidFill>
              </a:rPr>
              <a:t>Continued campus investment – focus on 50 target universities</a:t>
            </a:r>
          </a:p>
          <a:p>
            <a:pPr marL="645750" lvl="1">
              <a:lnSpc>
                <a:spcPct val="80000"/>
              </a:lnSpc>
              <a:spcBef>
                <a:spcPts val="0"/>
              </a:spcBef>
              <a:buClr>
                <a:schemeClr val="bg1">
                  <a:lumMod val="65000"/>
                </a:schemeClr>
              </a:buClr>
              <a:buSzPct val="150000"/>
              <a:buFont typeface="Arial" panose="020B0604020202020204" pitchFamily="34" charset="0"/>
              <a:buChar char="•"/>
              <a:defRPr/>
            </a:pPr>
            <a:endParaRPr lang="en-US" sz="1600" dirty="0">
              <a:solidFill>
                <a:srgbClr val="7D8083"/>
              </a:solidFill>
            </a:endParaRPr>
          </a:p>
          <a:p>
            <a:pPr marL="645750" lvl="1">
              <a:lnSpc>
                <a:spcPct val="80000"/>
              </a:lnSpc>
              <a:spcBef>
                <a:spcPts val="0"/>
              </a:spcBef>
              <a:buClr>
                <a:schemeClr val="bg1">
                  <a:lumMod val="65000"/>
                </a:schemeClr>
              </a:buClr>
              <a:buSzPct val="150000"/>
              <a:buFont typeface="Arial" panose="020B0604020202020204" pitchFamily="34" charset="0"/>
              <a:buChar char="•"/>
              <a:defRPr/>
            </a:pPr>
            <a:r>
              <a:rPr lang="en-GB" sz="1600" dirty="0">
                <a:solidFill>
                  <a:srgbClr val="7D8083"/>
                </a:solidFill>
              </a:rPr>
              <a:t>Increased recruiter responsibility – on and off boarding</a:t>
            </a:r>
          </a:p>
          <a:p>
            <a:pPr marL="645750" lvl="1">
              <a:lnSpc>
                <a:spcPct val="80000"/>
              </a:lnSpc>
              <a:spcBef>
                <a:spcPts val="0"/>
              </a:spcBef>
              <a:buClr>
                <a:schemeClr val="bg1">
                  <a:lumMod val="65000"/>
                </a:schemeClr>
              </a:buClr>
              <a:buSzPct val="150000"/>
              <a:buFont typeface="Arial" panose="020B0604020202020204" pitchFamily="34" charset="0"/>
              <a:buChar char="•"/>
              <a:defRPr/>
            </a:pPr>
            <a:endParaRPr lang="en-US" sz="1600" dirty="0">
              <a:solidFill>
                <a:srgbClr val="7D8083"/>
              </a:solidFill>
            </a:endParaRPr>
          </a:p>
          <a:p>
            <a:pPr marL="645750" lvl="1">
              <a:lnSpc>
                <a:spcPct val="80000"/>
              </a:lnSpc>
              <a:spcBef>
                <a:spcPts val="0"/>
              </a:spcBef>
              <a:buClr>
                <a:schemeClr val="bg1">
                  <a:lumMod val="65000"/>
                </a:schemeClr>
              </a:buClr>
              <a:buSzPct val="150000"/>
              <a:buFont typeface="Arial" panose="020B0604020202020204" pitchFamily="34" charset="0"/>
              <a:buChar char="•"/>
              <a:defRPr/>
            </a:pPr>
            <a:r>
              <a:rPr lang="en-US" sz="1600" dirty="0">
                <a:solidFill>
                  <a:srgbClr val="7D8083"/>
                </a:solidFill>
              </a:rPr>
              <a:t>Brand Managers – further investment in the </a:t>
            </a:r>
            <a:r>
              <a:rPr lang="en-US" sz="1600" dirty="0" err="1">
                <a:solidFill>
                  <a:srgbClr val="7D8083"/>
                </a:solidFill>
              </a:rPr>
              <a:t>programme</a:t>
            </a:r>
            <a:endParaRPr lang="en-US" sz="1600" dirty="0">
              <a:solidFill>
                <a:srgbClr val="7D8083"/>
              </a:solidFill>
            </a:endParaRPr>
          </a:p>
          <a:p>
            <a:pPr marL="645750" lvl="1">
              <a:lnSpc>
                <a:spcPct val="80000"/>
              </a:lnSpc>
              <a:spcBef>
                <a:spcPts val="0"/>
              </a:spcBef>
              <a:buClr>
                <a:schemeClr val="bg1">
                  <a:lumMod val="65000"/>
                </a:schemeClr>
              </a:buClr>
              <a:buSzPct val="150000"/>
              <a:buFont typeface="Arial" panose="020B0604020202020204" pitchFamily="34" charset="0"/>
              <a:buChar char="•"/>
              <a:defRPr/>
            </a:pPr>
            <a:endParaRPr lang="en-US" sz="1600" dirty="0">
              <a:solidFill>
                <a:srgbClr val="7D8083"/>
              </a:solidFill>
            </a:endParaRPr>
          </a:p>
          <a:p>
            <a:pPr marL="645750" lvl="1">
              <a:lnSpc>
                <a:spcPct val="80000"/>
              </a:lnSpc>
              <a:spcBef>
                <a:spcPts val="0"/>
              </a:spcBef>
              <a:buClr>
                <a:schemeClr val="bg1">
                  <a:lumMod val="65000"/>
                </a:schemeClr>
              </a:buClr>
              <a:buSzPct val="150000"/>
              <a:buFont typeface="Arial" panose="020B0604020202020204" pitchFamily="34" charset="0"/>
              <a:buChar char="•"/>
              <a:defRPr/>
            </a:pPr>
            <a:r>
              <a:rPr lang="en-US" sz="1600" dirty="0">
                <a:solidFill>
                  <a:srgbClr val="7D8083"/>
                </a:solidFill>
              </a:rPr>
              <a:t>Early engagement – final year is too late</a:t>
            </a:r>
          </a:p>
          <a:p>
            <a:pPr marL="645750" lvl="1">
              <a:lnSpc>
                <a:spcPct val="80000"/>
              </a:lnSpc>
              <a:spcBef>
                <a:spcPts val="0"/>
              </a:spcBef>
              <a:buClr>
                <a:schemeClr val="bg1">
                  <a:lumMod val="65000"/>
                </a:schemeClr>
              </a:buClr>
              <a:buSzPct val="150000"/>
              <a:buFont typeface="Arial" panose="020B0604020202020204" pitchFamily="34" charset="0"/>
              <a:buChar char="•"/>
              <a:defRPr/>
            </a:pPr>
            <a:endParaRPr lang="en-US" sz="1600" dirty="0">
              <a:solidFill>
                <a:srgbClr val="7D8083"/>
              </a:solidFill>
            </a:endParaRPr>
          </a:p>
          <a:p>
            <a:pPr marL="645750" lvl="1">
              <a:lnSpc>
                <a:spcPct val="80000"/>
              </a:lnSpc>
              <a:spcBef>
                <a:spcPts val="0"/>
              </a:spcBef>
              <a:buClr>
                <a:schemeClr val="bg1">
                  <a:lumMod val="65000"/>
                </a:schemeClr>
              </a:buClr>
              <a:buSzPct val="150000"/>
              <a:buFont typeface="Arial" panose="020B0604020202020204" pitchFamily="34" charset="0"/>
              <a:buChar char="•"/>
              <a:defRPr/>
            </a:pPr>
            <a:r>
              <a:rPr lang="en-US" sz="1600" dirty="0">
                <a:solidFill>
                  <a:srgbClr val="7D8083"/>
                </a:solidFill>
              </a:rPr>
              <a:t>Broadening/deepening Platinum Supporters – mutually supportive on and off campus </a:t>
            </a:r>
            <a:endParaRPr lang="en-GB" sz="1600" dirty="0">
              <a:solidFill>
                <a:srgbClr val="7D8083"/>
              </a:solidFill>
            </a:endParaRPr>
          </a:p>
        </p:txBody>
      </p:sp>
    </p:spTree>
    <p:extLst>
      <p:ext uri="{BB962C8B-B14F-4D97-AF65-F5344CB8AC3E}">
        <p14:creationId xmlns:p14="http://schemas.microsoft.com/office/powerpoint/2010/main" val="39252740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773291"/>
            <a:ext cx="8064896" cy="400110"/>
          </a:xfrm>
          <a:prstGeom prst="rect">
            <a:avLst/>
          </a:prstGeom>
          <a:noFill/>
        </p:spPr>
        <p:txBody>
          <a:bodyPr wrap="square" rtlCol="0">
            <a:spAutoFit/>
          </a:bodyPr>
          <a:lstStyle/>
          <a:p>
            <a:r>
              <a:rPr lang="en-GB" sz="2000" b="1" dirty="0" smtClean="0">
                <a:solidFill>
                  <a:srgbClr val="0088CE"/>
                </a:solidFill>
              </a:rPr>
              <a:t>The future </a:t>
            </a:r>
          </a:p>
        </p:txBody>
      </p:sp>
      <p:sp>
        <p:nvSpPr>
          <p:cNvPr id="3" name="TextBox 2"/>
          <p:cNvSpPr txBox="1"/>
          <p:nvPr/>
        </p:nvSpPr>
        <p:spPr>
          <a:xfrm>
            <a:off x="107504" y="1203598"/>
            <a:ext cx="9036496" cy="3293209"/>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solidFill>
                  <a:srgbClr val="7D8083"/>
                </a:solidFill>
              </a:rPr>
              <a:t>Despite challenges and the competitive marketplace, we recruited our largest ever intake of participants this year (</a:t>
            </a:r>
            <a:r>
              <a:rPr lang="en-GB" sz="1600" dirty="0" smtClean="0">
                <a:solidFill>
                  <a:srgbClr val="7D8083"/>
                </a:solidFill>
              </a:rPr>
              <a:t>1,685), </a:t>
            </a:r>
            <a:r>
              <a:rPr lang="en-GB" sz="1600" b="1" dirty="0" smtClean="0">
                <a:solidFill>
                  <a:srgbClr val="7D8083"/>
                </a:solidFill>
              </a:rPr>
              <a:t>growing the cohort by 18% from 2014</a:t>
            </a:r>
            <a:endParaRPr lang="en-GB" sz="1600" dirty="0" smtClean="0">
              <a:solidFill>
                <a:srgbClr val="7D8083"/>
              </a:solidFill>
            </a:endParaRPr>
          </a:p>
          <a:p>
            <a:pPr marL="285750" indent="-285750">
              <a:buFont typeface="Arial" panose="020B0604020202020204" pitchFamily="34" charset="0"/>
              <a:buChar char="•"/>
            </a:pPr>
            <a:endParaRPr lang="en-GB" sz="1600" dirty="0">
              <a:solidFill>
                <a:srgbClr val="7D8083"/>
              </a:solidFill>
            </a:endParaRPr>
          </a:p>
          <a:p>
            <a:pPr marL="285750" indent="-285750">
              <a:buFont typeface="Arial" panose="020B0604020202020204" pitchFamily="34" charset="0"/>
              <a:buChar char="•"/>
            </a:pPr>
            <a:r>
              <a:rPr lang="en-GB" sz="1600" dirty="0" smtClean="0">
                <a:solidFill>
                  <a:srgbClr val="7D8083"/>
                </a:solidFill>
              </a:rPr>
              <a:t>In 2015, Teach First provided nearly </a:t>
            </a:r>
            <a:r>
              <a:rPr lang="en-GB" sz="1600" b="1" dirty="0" smtClean="0">
                <a:solidFill>
                  <a:srgbClr val="7D8083"/>
                </a:solidFill>
              </a:rPr>
              <a:t>45% of all new Science and Maths teachers</a:t>
            </a:r>
            <a:r>
              <a:rPr lang="en-GB" sz="1600" dirty="0" smtClean="0">
                <a:solidFill>
                  <a:srgbClr val="7D8083"/>
                </a:solidFill>
              </a:rPr>
              <a:t> in eligible</a:t>
            </a:r>
            <a:br>
              <a:rPr lang="en-GB" sz="1600" dirty="0" smtClean="0">
                <a:solidFill>
                  <a:srgbClr val="7D8083"/>
                </a:solidFill>
              </a:rPr>
            </a:br>
            <a:r>
              <a:rPr lang="en-GB" sz="1600" dirty="0" smtClean="0">
                <a:solidFill>
                  <a:srgbClr val="7D8083"/>
                </a:solidFill>
              </a:rPr>
              <a:t>schools in England. In 2016, we will provide nearly </a:t>
            </a:r>
            <a:r>
              <a:rPr lang="en-GB" sz="1600" b="1" dirty="0" smtClean="0">
                <a:solidFill>
                  <a:srgbClr val="7D8083"/>
                </a:solidFill>
              </a:rPr>
              <a:t>50%</a:t>
            </a:r>
            <a:endParaRPr lang="en-GB" sz="1600" dirty="0" smtClean="0">
              <a:solidFill>
                <a:srgbClr val="7D8083"/>
              </a:solidFill>
            </a:endParaRPr>
          </a:p>
          <a:p>
            <a:pPr marL="285750" indent="-285750">
              <a:buFont typeface="Arial" panose="020B0604020202020204" pitchFamily="34" charset="0"/>
              <a:buChar char="•"/>
            </a:pPr>
            <a:endParaRPr lang="en-GB" sz="1600" dirty="0">
              <a:solidFill>
                <a:srgbClr val="7D8083"/>
              </a:solidFill>
            </a:endParaRPr>
          </a:p>
          <a:p>
            <a:pPr marL="285750" indent="-285750">
              <a:buFont typeface="Arial" panose="020B0604020202020204" pitchFamily="34" charset="0"/>
              <a:buChar char="•"/>
            </a:pPr>
            <a:r>
              <a:rPr lang="en-GB" sz="1600" dirty="0" smtClean="0">
                <a:solidFill>
                  <a:srgbClr val="7D8083"/>
                </a:solidFill>
              </a:rPr>
              <a:t>However we aspire to grow to 2,090 teachers in 2018.  To do this we need to continue building a movement on/off campus of the brightest talent inspired to deliver lasting change</a:t>
            </a:r>
          </a:p>
          <a:p>
            <a:pPr marL="285750" indent="-285750">
              <a:buFont typeface="Arial" panose="020B0604020202020204" pitchFamily="34" charset="0"/>
              <a:buChar char="•"/>
            </a:pPr>
            <a:endParaRPr lang="en-GB" sz="1600" dirty="0">
              <a:solidFill>
                <a:srgbClr val="7D8083"/>
              </a:solidFill>
            </a:endParaRPr>
          </a:p>
          <a:p>
            <a:pPr marL="285750" indent="-285750">
              <a:buFont typeface="Arial" panose="020B0604020202020204" pitchFamily="34" charset="0"/>
              <a:buChar char="•"/>
            </a:pPr>
            <a:endParaRPr lang="en-GB" sz="1600" dirty="0" smtClean="0">
              <a:solidFill>
                <a:srgbClr val="7D8083"/>
              </a:solidFill>
            </a:endParaRPr>
          </a:p>
          <a:p>
            <a:pPr marL="285750" indent="-285750">
              <a:buFont typeface="Arial" panose="020B0604020202020204" pitchFamily="34" charset="0"/>
              <a:buChar char="•"/>
            </a:pPr>
            <a:endParaRPr lang="en-GB" sz="1600" dirty="0">
              <a:solidFill>
                <a:srgbClr val="7D8083"/>
              </a:solidFill>
            </a:endParaRPr>
          </a:p>
          <a:p>
            <a:pPr marL="285750" indent="-285750">
              <a:buFont typeface="Arial" panose="020B0604020202020204" pitchFamily="34" charset="0"/>
              <a:buChar char="•"/>
            </a:pPr>
            <a:endParaRPr lang="en-GB" sz="1600" dirty="0" smtClean="0">
              <a:solidFill>
                <a:srgbClr val="7D8083"/>
              </a:solidFill>
            </a:endParaRPr>
          </a:p>
          <a:p>
            <a:endParaRPr lang="en-GB" sz="1600" b="1" dirty="0" smtClean="0">
              <a:solidFill>
                <a:srgbClr val="7D8083"/>
              </a:solidFill>
            </a:endParaRPr>
          </a:p>
        </p:txBody>
      </p:sp>
      <p:graphicFrame>
        <p:nvGraphicFramePr>
          <p:cNvPr id="4" name="Chart 3"/>
          <p:cNvGraphicFramePr>
            <a:graphicFrameLocks/>
          </p:cNvGraphicFramePr>
          <p:nvPr>
            <p:extLst/>
          </p:nvPr>
        </p:nvGraphicFramePr>
        <p:xfrm>
          <a:off x="139476" y="3363838"/>
          <a:ext cx="8721031" cy="16288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5283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707654"/>
            <a:ext cx="3960440" cy="1815882"/>
          </a:xfrm>
          <a:prstGeom prst="rect">
            <a:avLst/>
          </a:prstGeom>
          <a:noFill/>
        </p:spPr>
        <p:txBody>
          <a:bodyPr wrap="square" rtlCol="0">
            <a:spAutoFit/>
          </a:bodyPr>
          <a:lstStyle/>
          <a:p>
            <a:pPr algn="ctr"/>
            <a:r>
              <a:rPr lang="en-GB" sz="2800" b="1" dirty="0">
                <a:solidFill>
                  <a:srgbClr val="0088CE"/>
                </a:solidFill>
              </a:rPr>
              <a:t>A brief history</a:t>
            </a:r>
            <a:br>
              <a:rPr lang="en-GB" sz="2800" b="1" dirty="0">
                <a:solidFill>
                  <a:srgbClr val="0088CE"/>
                </a:solidFill>
              </a:rPr>
            </a:br>
            <a:r>
              <a:rPr lang="en-GB" sz="2800" b="1" dirty="0">
                <a:solidFill>
                  <a:srgbClr val="0088CE"/>
                </a:solidFill>
              </a:rPr>
              <a:t>of Graduate Recruitment and our successes</a:t>
            </a:r>
          </a:p>
        </p:txBody>
      </p:sp>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266" r="1294"/>
          <a:stretch/>
        </p:blipFill>
        <p:spPr bwMode="auto">
          <a:xfrm>
            <a:off x="4496907" y="1203598"/>
            <a:ext cx="3891517" cy="3009900"/>
          </a:xfrm>
          <a:prstGeom prst="rect">
            <a:avLst/>
          </a:prstGeom>
          <a:noFill/>
          <a:ln w="76200">
            <a:solidFill>
              <a:srgbClr val="0088CE"/>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35552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749" r="1749"/>
          <a:stretch>
            <a:fillRect/>
          </a:stretch>
        </p:blipFill>
        <p:spPr>
          <a:xfrm>
            <a:off x="0" y="0"/>
            <a:ext cx="9144000" cy="5143500"/>
          </a:xfrm>
        </p:spPr>
      </p:pic>
    </p:spTree>
    <p:extLst>
      <p:ext uri="{BB962C8B-B14F-4D97-AF65-F5344CB8AC3E}">
        <p14:creationId xmlns:p14="http://schemas.microsoft.com/office/powerpoint/2010/main" val="5987175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851670"/>
            <a:ext cx="8064896" cy="1754326"/>
          </a:xfrm>
          <a:prstGeom prst="rect">
            <a:avLst/>
          </a:prstGeom>
          <a:noFill/>
        </p:spPr>
        <p:txBody>
          <a:bodyPr wrap="square" rtlCol="0">
            <a:spAutoFit/>
          </a:bodyPr>
          <a:lstStyle/>
          <a:p>
            <a:pPr algn="ctr"/>
            <a:r>
              <a:rPr lang="en-GB" sz="3600" b="1" dirty="0" smtClean="0">
                <a:solidFill>
                  <a:srgbClr val="0088CE"/>
                </a:solidFill>
              </a:rPr>
              <a:t>Questions</a:t>
            </a:r>
          </a:p>
          <a:p>
            <a:pPr algn="ctr"/>
            <a:r>
              <a:rPr lang="en-GB" sz="3600" b="1" dirty="0" smtClean="0">
                <a:solidFill>
                  <a:srgbClr val="0088CE"/>
                </a:solidFill>
              </a:rPr>
              <a:t>&amp;</a:t>
            </a:r>
          </a:p>
          <a:p>
            <a:pPr algn="ctr"/>
            <a:r>
              <a:rPr lang="en-GB" sz="3600" b="1" dirty="0" smtClean="0">
                <a:solidFill>
                  <a:srgbClr val="0088CE"/>
                </a:solidFill>
              </a:rPr>
              <a:t>Thank You for listening</a:t>
            </a:r>
          </a:p>
        </p:txBody>
      </p:sp>
    </p:spTree>
    <p:extLst>
      <p:ext uri="{BB962C8B-B14F-4D97-AF65-F5344CB8AC3E}">
        <p14:creationId xmlns:p14="http://schemas.microsoft.com/office/powerpoint/2010/main" val="17747870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207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699542"/>
            <a:ext cx="8064896" cy="400110"/>
          </a:xfrm>
          <a:prstGeom prst="rect">
            <a:avLst/>
          </a:prstGeom>
          <a:noFill/>
        </p:spPr>
        <p:txBody>
          <a:bodyPr wrap="square" rtlCol="0">
            <a:spAutoFit/>
          </a:bodyPr>
          <a:lstStyle/>
          <a:p>
            <a:r>
              <a:rPr lang="en-GB" sz="2000" b="1" dirty="0" smtClean="0">
                <a:solidFill>
                  <a:srgbClr val="0088CE"/>
                </a:solidFill>
              </a:rPr>
              <a:t>Growth of Teach First participant numbers 2003-2014</a:t>
            </a:r>
            <a:endParaRPr lang="en-GB" sz="2000" b="1" dirty="0">
              <a:solidFill>
                <a:srgbClr val="0088CE"/>
              </a:solidFill>
            </a:endParaRPr>
          </a:p>
        </p:txBody>
      </p:sp>
      <p:graphicFrame>
        <p:nvGraphicFramePr>
          <p:cNvPr id="4" name="Chart 3"/>
          <p:cNvGraphicFramePr>
            <a:graphicFrameLocks/>
          </p:cNvGraphicFramePr>
          <p:nvPr>
            <p:extLst>
              <p:ext uri="{D42A27DB-BD31-4B8C-83A1-F6EECF244321}">
                <p14:modId xmlns:p14="http://schemas.microsoft.com/office/powerpoint/2010/main" val="1667006437"/>
              </p:ext>
            </p:extLst>
          </p:nvPr>
        </p:nvGraphicFramePr>
        <p:xfrm>
          <a:off x="179512" y="1236587"/>
          <a:ext cx="8801101" cy="3833814"/>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flipV="1">
            <a:off x="1043608" y="3723878"/>
            <a:ext cx="2880320" cy="216024"/>
          </a:xfrm>
          <a:prstGeom prst="line">
            <a:avLst/>
          </a:prstGeom>
          <a:ln w="38100">
            <a:solidFill>
              <a:srgbClr val="FF9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7134555" y="1347614"/>
            <a:ext cx="1325877" cy="1080120"/>
          </a:xfrm>
          <a:prstGeom prst="line">
            <a:avLst/>
          </a:prstGeom>
          <a:ln w="38100">
            <a:solidFill>
              <a:srgbClr val="FF9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32240" y="1141745"/>
            <a:ext cx="1337226" cy="461665"/>
          </a:xfrm>
          <a:prstGeom prst="rect">
            <a:avLst/>
          </a:prstGeom>
          <a:solidFill>
            <a:srgbClr val="FF9900"/>
          </a:solidFill>
        </p:spPr>
        <p:txBody>
          <a:bodyPr wrap="none" rtlCol="0">
            <a:spAutoFit/>
          </a:bodyPr>
          <a:lstStyle/>
          <a:p>
            <a:r>
              <a:rPr lang="en-GB" sz="1200" dirty="0" smtClean="0">
                <a:solidFill>
                  <a:srgbClr val="002663"/>
                </a:solidFill>
              </a:rPr>
              <a:t>Growth (‘12-’14)</a:t>
            </a:r>
            <a:br>
              <a:rPr lang="en-GB" sz="1200" dirty="0" smtClean="0">
                <a:solidFill>
                  <a:srgbClr val="002663"/>
                </a:solidFill>
              </a:rPr>
            </a:br>
            <a:r>
              <a:rPr lang="en-GB" sz="1200" dirty="0" smtClean="0">
                <a:solidFill>
                  <a:srgbClr val="002663"/>
                </a:solidFill>
              </a:rPr>
              <a:t>43%</a:t>
            </a:r>
            <a:endParaRPr lang="en-GB" sz="1200" dirty="0">
              <a:solidFill>
                <a:srgbClr val="002663"/>
              </a:solidFill>
            </a:endParaRPr>
          </a:p>
        </p:txBody>
      </p:sp>
      <p:sp>
        <p:nvSpPr>
          <p:cNvPr id="11" name="TextBox 10"/>
          <p:cNvSpPr txBox="1"/>
          <p:nvPr/>
        </p:nvSpPr>
        <p:spPr>
          <a:xfrm>
            <a:off x="4614275" y="2288891"/>
            <a:ext cx="1337226" cy="461665"/>
          </a:xfrm>
          <a:prstGeom prst="rect">
            <a:avLst/>
          </a:prstGeom>
          <a:solidFill>
            <a:srgbClr val="FF9900"/>
          </a:solidFill>
        </p:spPr>
        <p:txBody>
          <a:bodyPr wrap="none" rtlCol="0">
            <a:spAutoFit/>
          </a:bodyPr>
          <a:lstStyle/>
          <a:p>
            <a:r>
              <a:rPr lang="en-GB" sz="1200" dirty="0" smtClean="0">
                <a:solidFill>
                  <a:srgbClr val="002663"/>
                </a:solidFill>
              </a:rPr>
              <a:t>Growth (‘07-’12)</a:t>
            </a:r>
            <a:br>
              <a:rPr lang="en-GB" sz="1200" dirty="0" smtClean="0">
                <a:solidFill>
                  <a:srgbClr val="002663"/>
                </a:solidFill>
              </a:rPr>
            </a:br>
            <a:r>
              <a:rPr lang="en-GB" sz="1200" dirty="0" smtClean="0">
                <a:solidFill>
                  <a:srgbClr val="002663"/>
                </a:solidFill>
              </a:rPr>
              <a:t>267%</a:t>
            </a:r>
            <a:endParaRPr lang="en-GB" sz="1200" dirty="0">
              <a:solidFill>
                <a:srgbClr val="002663"/>
              </a:solidFill>
            </a:endParaRPr>
          </a:p>
        </p:txBody>
      </p:sp>
      <p:sp>
        <p:nvSpPr>
          <p:cNvPr id="12" name="TextBox 11"/>
          <p:cNvSpPr txBox="1"/>
          <p:nvPr/>
        </p:nvSpPr>
        <p:spPr>
          <a:xfrm>
            <a:off x="2034556" y="3056642"/>
            <a:ext cx="1337226" cy="461665"/>
          </a:xfrm>
          <a:prstGeom prst="rect">
            <a:avLst/>
          </a:prstGeom>
          <a:solidFill>
            <a:srgbClr val="FF9900"/>
          </a:solidFill>
        </p:spPr>
        <p:txBody>
          <a:bodyPr wrap="none" rtlCol="0">
            <a:spAutoFit/>
          </a:bodyPr>
          <a:lstStyle/>
          <a:p>
            <a:r>
              <a:rPr lang="en-GB" sz="1200" dirty="0" smtClean="0">
                <a:solidFill>
                  <a:srgbClr val="002663"/>
                </a:solidFill>
              </a:rPr>
              <a:t>Growth (‘03-’07)</a:t>
            </a:r>
            <a:br>
              <a:rPr lang="en-GB" sz="1200" dirty="0" smtClean="0">
                <a:solidFill>
                  <a:srgbClr val="002663"/>
                </a:solidFill>
              </a:rPr>
            </a:br>
            <a:r>
              <a:rPr lang="en-GB" sz="1200" dirty="0" smtClean="0">
                <a:solidFill>
                  <a:srgbClr val="002663"/>
                </a:solidFill>
              </a:rPr>
              <a:t>46%</a:t>
            </a:r>
            <a:endParaRPr lang="en-GB" sz="1200" dirty="0">
              <a:solidFill>
                <a:srgbClr val="002663"/>
              </a:solidFill>
            </a:endParaRPr>
          </a:p>
        </p:txBody>
      </p:sp>
      <p:cxnSp>
        <p:nvCxnSpPr>
          <p:cNvPr id="13" name="Straight Connector 12"/>
          <p:cNvCxnSpPr/>
          <p:nvPr/>
        </p:nvCxnSpPr>
        <p:spPr>
          <a:xfrm flipV="1">
            <a:off x="3923928" y="2427734"/>
            <a:ext cx="3210627" cy="1296144"/>
          </a:xfrm>
          <a:prstGeom prst="line">
            <a:avLst/>
          </a:prstGeom>
          <a:ln w="38100">
            <a:solidFill>
              <a:srgbClr val="FF9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692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273" y="1059582"/>
            <a:ext cx="2304256" cy="1323439"/>
          </a:xfrm>
          <a:prstGeom prst="rect">
            <a:avLst/>
          </a:prstGeom>
          <a:noFill/>
        </p:spPr>
        <p:txBody>
          <a:bodyPr wrap="square" rtlCol="0">
            <a:spAutoFit/>
          </a:bodyPr>
          <a:lstStyle/>
          <a:p>
            <a:r>
              <a:rPr lang="en-GB" sz="2000" b="1" dirty="0" smtClean="0">
                <a:solidFill>
                  <a:srgbClr val="0088CE"/>
                </a:solidFill>
              </a:rPr>
              <a:t>Our teachers reflect </a:t>
            </a:r>
            <a:r>
              <a:rPr lang="en-GB" sz="2000" b="1" dirty="0" smtClean="0">
                <a:solidFill>
                  <a:srgbClr val="0088CE"/>
                </a:solidFill>
              </a:rPr>
              <a:t>the </a:t>
            </a:r>
            <a:r>
              <a:rPr lang="en-GB" sz="2000" b="1" dirty="0" smtClean="0">
                <a:solidFill>
                  <a:srgbClr val="0088CE"/>
                </a:solidFill>
              </a:rPr>
              <a:t>communities </a:t>
            </a:r>
            <a:br>
              <a:rPr lang="en-GB" sz="2000" b="1" dirty="0" smtClean="0">
                <a:solidFill>
                  <a:srgbClr val="0088CE"/>
                </a:solidFill>
              </a:rPr>
            </a:br>
            <a:r>
              <a:rPr lang="en-GB" sz="2000" b="1" dirty="0" smtClean="0">
                <a:solidFill>
                  <a:srgbClr val="0088CE"/>
                </a:solidFill>
              </a:rPr>
              <a:t>they </a:t>
            </a:r>
            <a:r>
              <a:rPr lang="en-GB" sz="2000" b="1" dirty="0" smtClean="0">
                <a:solidFill>
                  <a:srgbClr val="0088CE"/>
                </a:solidFill>
              </a:rPr>
              <a:t>serve</a:t>
            </a:r>
            <a:endParaRPr lang="en-GB" sz="2000" b="1" dirty="0">
              <a:solidFill>
                <a:srgbClr val="0088CE"/>
              </a:solidFill>
            </a:endParaRPr>
          </a:p>
        </p:txBody>
      </p:sp>
      <p:sp>
        <p:nvSpPr>
          <p:cNvPr id="3" name="Rectangle 2"/>
          <p:cNvSpPr/>
          <p:nvPr/>
        </p:nvSpPr>
        <p:spPr>
          <a:xfrm>
            <a:off x="224969" y="2712248"/>
            <a:ext cx="2256297" cy="1169551"/>
          </a:xfrm>
          <a:prstGeom prst="rect">
            <a:avLst/>
          </a:prstGeom>
        </p:spPr>
        <p:txBody>
          <a:bodyPr wrap="square">
            <a:spAutoFit/>
          </a:bodyPr>
          <a:lstStyle/>
          <a:p>
            <a:r>
              <a:rPr lang="en-GB" sz="1400" dirty="0" smtClean="0">
                <a:solidFill>
                  <a:srgbClr val="7D8083"/>
                </a:solidFill>
              </a:rPr>
              <a:t>We </a:t>
            </a:r>
            <a:r>
              <a:rPr lang="en-GB" sz="1400" dirty="0">
                <a:solidFill>
                  <a:srgbClr val="7D8083"/>
                </a:solidFill>
              </a:rPr>
              <a:t>attract and select a more diverse intake than the overall teaching workforce</a:t>
            </a:r>
            <a:r>
              <a:rPr lang="en-GB" sz="1400" dirty="0" smtClean="0">
                <a:solidFill>
                  <a:srgbClr val="7D8083"/>
                </a:solidFill>
              </a:rPr>
              <a:t>.</a:t>
            </a:r>
          </a:p>
          <a:p>
            <a:endParaRPr lang="en-GB" sz="1400" dirty="0">
              <a:solidFill>
                <a:srgbClr val="7D8083"/>
              </a:solidFill>
            </a:endParaRPr>
          </a:p>
        </p:txBody>
      </p:sp>
      <p:pic>
        <p:nvPicPr>
          <p:cNvPr id="5" name="Picture 4"/>
          <p:cNvPicPr>
            <a:picLocks noChangeAspect="1"/>
          </p:cNvPicPr>
          <p:nvPr/>
        </p:nvPicPr>
        <p:blipFill>
          <a:blip r:embed="rId2"/>
          <a:stretch>
            <a:fillRect/>
          </a:stretch>
        </p:blipFill>
        <p:spPr>
          <a:xfrm>
            <a:off x="2771800" y="339502"/>
            <a:ext cx="6297577" cy="4392488"/>
          </a:xfrm>
          <a:prstGeom prst="rect">
            <a:avLst/>
          </a:prstGeom>
        </p:spPr>
      </p:pic>
    </p:spTree>
    <p:extLst>
      <p:ext uri="{BB962C8B-B14F-4D97-AF65-F5344CB8AC3E}">
        <p14:creationId xmlns:p14="http://schemas.microsoft.com/office/powerpoint/2010/main" val="3914681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771550"/>
            <a:ext cx="8280920" cy="3970318"/>
          </a:xfrm>
          <a:prstGeom prst="rect">
            <a:avLst/>
          </a:prstGeom>
          <a:noFill/>
        </p:spPr>
        <p:txBody>
          <a:bodyPr wrap="square" rtlCol="0">
            <a:spAutoFit/>
          </a:bodyPr>
          <a:lstStyle/>
          <a:p>
            <a:r>
              <a:rPr lang="en-GB" b="1" dirty="0" smtClean="0">
                <a:solidFill>
                  <a:srgbClr val="0088CE"/>
                </a:solidFill>
              </a:rPr>
              <a:t>Achievements</a:t>
            </a:r>
          </a:p>
          <a:p>
            <a:endParaRPr lang="en-GB" b="1" dirty="0">
              <a:solidFill>
                <a:srgbClr val="0088CE"/>
              </a:solidFill>
            </a:endParaRPr>
          </a:p>
          <a:p>
            <a:pPr marL="342900" indent="-342900">
              <a:buFont typeface="Arial" panose="020B0604020202020204" pitchFamily="34" charset="0"/>
              <a:buChar char="•"/>
            </a:pPr>
            <a:r>
              <a:rPr lang="en-GB" dirty="0" smtClean="0">
                <a:solidFill>
                  <a:srgbClr val="7D8083"/>
                </a:solidFill>
              </a:rPr>
              <a:t>Largest Graduate Recruiter in the UK – </a:t>
            </a:r>
            <a:r>
              <a:rPr lang="en-GB" dirty="0" smtClean="0">
                <a:solidFill>
                  <a:srgbClr val="7D8083"/>
                </a:solidFill>
              </a:rPr>
              <a:t>1,685 hired in 2015</a:t>
            </a:r>
            <a:r>
              <a:rPr lang="en-GB" dirty="0" smtClean="0">
                <a:solidFill>
                  <a:srgbClr val="7D8083"/>
                </a:solidFill>
              </a:rPr>
              <a:t/>
            </a:r>
            <a:br>
              <a:rPr lang="en-GB" dirty="0" smtClean="0">
                <a:solidFill>
                  <a:srgbClr val="7D8083"/>
                </a:solidFill>
              </a:rPr>
            </a:br>
            <a:endParaRPr lang="en-GB" dirty="0" smtClean="0">
              <a:solidFill>
                <a:srgbClr val="7D8083"/>
              </a:solidFill>
            </a:endParaRPr>
          </a:p>
          <a:p>
            <a:pPr marL="342900" indent="-342900">
              <a:buFont typeface="Arial" panose="020B0604020202020204" pitchFamily="34" charset="0"/>
              <a:buChar char="•"/>
            </a:pPr>
            <a:r>
              <a:rPr lang="en-GB" dirty="0" smtClean="0">
                <a:solidFill>
                  <a:srgbClr val="7D8083"/>
                </a:solidFill>
              </a:rPr>
              <a:t>Undergraduate Opportunities – Insight, Societies, Tasters &amp; Brand Managers</a:t>
            </a:r>
            <a:br>
              <a:rPr lang="en-GB" dirty="0" smtClean="0">
                <a:solidFill>
                  <a:srgbClr val="7D8083"/>
                </a:solidFill>
              </a:rPr>
            </a:br>
            <a:endParaRPr lang="en-GB" dirty="0" smtClean="0">
              <a:solidFill>
                <a:srgbClr val="7D8083"/>
              </a:solidFill>
            </a:endParaRPr>
          </a:p>
          <a:p>
            <a:pPr marL="342900" indent="-342900">
              <a:buFont typeface="Arial" panose="020B0604020202020204" pitchFamily="34" charset="0"/>
              <a:buChar char="•"/>
            </a:pPr>
            <a:r>
              <a:rPr lang="en-GB" dirty="0" smtClean="0">
                <a:solidFill>
                  <a:srgbClr val="7D8083"/>
                </a:solidFill>
              </a:rPr>
              <a:t>Bursaries with 9 Universities – up to £1,000 when joining Teach First</a:t>
            </a:r>
          </a:p>
          <a:p>
            <a:pPr marL="342900" indent="-342900">
              <a:buFont typeface="Arial" panose="020B0604020202020204" pitchFamily="34" charset="0"/>
              <a:buChar char="•"/>
            </a:pPr>
            <a:endParaRPr lang="en-GB" dirty="0">
              <a:solidFill>
                <a:srgbClr val="7D8083"/>
              </a:solidFill>
            </a:endParaRPr>
          </a:p>
          <a:p>
            <a:pPr marL="342900" indent="-342900">
              <a:buFont typeface="Arial" panose="020B0604020202020204" pitchFamily="34" charset="0"/>
              <a:buChar char="•"/>
            </a:pPr>
            <a:r>
              <a:rPr lang="en-GB" dirty="0" smtClean="0">
                <a:solidFill>
                  <a:srgbClr val="7D8083"/>
                </a:solidFill>
              </a:rPr>
              <a:t>68 Best practice award nominations in Graduate Recruitment (18 wins </a:t>
            </a:r>
            <a:r>
              <a:rPr lang="en-GB" dirty="0" smtClean="0">
                <a:solidFill>
                  <a:srgbClr val="7D8083"/>
                </a:solidFill>
                <a:sym typeface="Wingdings" panose="05000000000000000000" pitchFamily="2" charset="2"/>
              </a:rPr>
              <a:t>)</a:t>
            </a:r>
            <a:r>
              <a:rPr lang="en-GB" dirty="0" smtClean="0">
                <a:solidFill>
                  <a:srgbClr val="7D8083"/>
                </a:solidFill>
              </a:rPr>
              <a:t/>
            </a:r>
            <a:br>
              <a:rPr lang="en-GB" dirty="0" smtClean="0">
                <a:solidFill>
                  <a:srgbClr val="7D8083"/>
                </a:solidFill>
              </a:rPr>
            </a:br>
            <a:endParaRPr lang="en-GB" dirty="0" smtClean="0">
              <a:solidFill>
                <a:srgbClr val="7D8083"/>
              </a:solidFill>
            </a:endParaRPr>
          </a:p>
          <a:p>
            <a:pPr marL="342900" indent="-342900">
              <a:buFont typeface="Arial" panose="020B0604020202020204" pitchFamily="34" charset="0"/>
              <a:buChar char="•"/>
            </a:pPr>
            <a:r>
              <a:rPr lang="en-GB" dirty="0" smtClean="0">
                <a:solidFill>
                  <a:srgbClr val="7D8083"/>
                </a:solidFill>
              </a:rPr>
              <a:t>Market share – 6% of all Russell Group graduates apply to Teach First</a:t>
            </a:r>
            <a:br>
              <a:rPr lang="en-GB" dirty="0" smtClean="0">
                <a:solidFill>
                  <a:srgbClr val="7D8083"/>
                </a:solidFill>
              </a:rPr>
            </a:br>
            <a:endParaRPr lang="en-GB" dirty="0" smtClean="0">
              <a:solidFill>
                <a:srgbClr val="7D8083"/>
              </a:solidFill>
            </a:endParaRPr>
          </a:p>
          <a:p>
            <a:pPr marL="342900" indent="-342900">
              <a:buFont typeface="Arial" panose="020B0604020202020204" pitchFamily="34" charset="0"/>
              <a:buChar char="•"/>
            </a:pPr>
            <a:r>
              <a:rPr lang="en-GB" dirty="0" smtClean="0">
                <a:solidFill>
                  <a:srgbClr val="7D8083"/>
                </a:solidFill>
              </a:rPr>
              <a:t>Number of Oxbridge graduates teaching in a challenging school risen from 6 in 2002 to </a:t>
            </a:r>
            <a:r>
              <a:rPr lang="en-GB" dirty="0" smtClean="0">
                <a:solidFill>
                  <a:srgbClr val="7D8083"/>
                </a:solidFill>
              </a:rPr>
              <a:t>130 </a:t>
            </a:r>
            <a:r>
              <a:rPr lang="en-GB" dirty="0" smtClean="0">
                <a:solidFill>
                  <a:srgbClr val="7D8083"/>
                </a:solidFill>
              </a:rPr>
              <a:t>in </a:t>
            </a:r>
            <a:r>
              <a:rPr lang="en-GB" dirty="0" smtClean="0">
                <a:solidFill>
                  <a:srgbClr val="7D8083"/>
                </a:solidFill>
              </a:rPr>
              <a:t>2015 </a:t>
            </a:r>
            <a:r>
              <a:rPr lang="en-GB" dirty="0" smtClean="0">
                <a:solidFill>
                  <a:srgbClr val="7D8083"/>
                </a:solidFill>
              </a:rPr>
              <a:t>(&amp; 10% of Oxbridge graduates apply to Teach First)</a:t>
            </a:r>
          </a:p>
        </p:txBody>
      </p:sp>
    </p:spTree>
    <p:extLst>
      <p:ext uri="{BB962C8B-B14F-4D97-AF65-F5344CB8AC3E}">
        <p14:creationId xmlns:p14="http://schemas.microsoft.com/office/powerpoint/2010/main" val="420252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699542"/>
            <a:ext cx="8064896" cy="646331"/>
          </a:xfrm>
          <a:prstGeom prst="rect">
            <a:avLst/>
          </a:prstGeom>
          <a:noFill/>
        </p:spPr>
        <p:txBody>
          <a:bodyPr wrap="square" rtlCol="0">
            <a:spAutoFit/>
          </a:bodyPr>
          <a:lstStyle/>
          <a:p>
            <a:r>
              <a:rPr lang="en-GB" sz="2000" b="1" dirty="0" smtClean="0">
                <a:solidFill>
                  <a:srgbClr val="0088CE"/>
                </a:solidFill>
              </a:rPr>
              <a:t>Graduate Recruitment Platinum Partners </a:t>
            </a:r>
            <a:br>
              <a:rPr lang="en-GB" sz="2000" b="1" dirty="0" smtClean="0">
                <a:solidFill>
                  <a:srgbClr val="0088CE"/>
                </a:solidFill>
              </a:rPr>
            </a:br>
            <a:r>
              <a:rPr lang="en-GB" sz="1600" dirty="0" smtClean="0">
                <a:solidFill>
                  <a:srgbClr val="7D8083"/>
                </a:solidFill>
              </a:rPr>
              <a:t>Strategic Partnerships that have supported our growth over the past twelve years</a:t>
            </a:r>
            <a:endParaRPr lang="en-GB" sz="2000" dirty="0">
              <a:solidFill>
                <a:srgbClr val="7D8083"/>
              </a:solidFill>
            </a:endParaRPr>
          </a:p>
        </p:txBody>
      </p:sp>
      <p:pic>
        <p:nvPicPr>
          <p:cNvPr id="3074" name="Picture 2" descr="http://graduates.teachfirst.org.uk/sites/graduates.teachfirst.org.uk/files/ACC_hpd_logo_.75x_black_r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53679"/>
            <a:ext cx="190500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graduates.teachfirst.org.uk/sites/graduates.teachfirst.org.uk/files/AL_3C_RGB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454671"/>
            <a:ext cx="828675" cy="9906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ivil Service Fast 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2642" y="4456882"/>
            <a:ext cx="30480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oldman Sach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2626247"/>
            <a:ext cx="1905000" cy="7810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w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324226"/>
            <a:ext cx="1428750" cy="10858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611560" y="3795886"/>
            <a:ext cx="8136904" cy="0"/>
          </a:xfrm>
          <a:prstGeom prst="line">
            <a:avLst/>
          </a:prstGeom>
          <a:ln w="28575">
            <a:solidFill>
              <a:srgbClr val="7D8083"/>
            </a:solidFill>
            <a:prstDash val="dash"/>
          </a:ln>
        </p:spPr>
        <p:style>
          <a:lnRef idx="1">
            <a:schemeClr val="accent1"/>
          </a:lnRef>
          <a:fillRef idx="0">
            <a:schemeClr val="accent1"/>
          </a:fillRef>
          <a:effectRef idx="0">
            <a:schemeClr val="accent1"/>
          </a:effectRef>
          <a:fontRef idx="minor">
            <a:schemeClr val="tx1"/>
          </a:fontRef>
        </p:style>
      </p:cxnSp>
      <p:sp>
        <p:nvSpPr>
          <p:cNvPr id="6" name="AutoShape 12" descr="Image result for jp morga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 name="AutoShape 14" descr="Image result for jp morgan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3089" name="Picture 17" descr="P&amp;G UK and Ireland&#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4" descr="http://img2.wikia.nocookie.net/__cb20100711142726/logopedia/images/b/b1/P%26G_logo_old.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 name="AutoShape 26" descr="http://img2.wikia.nocookie.net/__cb20100711142726/logopedia/images/b/b1/P%26G_logo_old.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 name="AutoShape 28" descr="http://img2.wikia.nocookie.net/__cb20100711142726/logopedia/images/b/b1/P%26G_logo_old.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1" name="AutoShape 30" descr="http://img2.wikia.nocookie.net/__cb20100711142726/logopedia/images/b/b1/P%26G_logo_old.sv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3105" name="Picture 33" descr="http://static.businessinsider.com/image/519b83faecad041151000013/im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0524" y="3913946"/>
            <a:ext cx="1191344" cy="77141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35" descr="Image result for deloitte transparent logo"/>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3109" name="Picture 37" descr="http://upload.wikimedia.org/wikipedia/commons/thumb/5/56/Deloitte.svg/2000px-Deloitte.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435" y="4005657"/>
            <a:ext cx="1795363" cy="391389"/>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http://upload.wikimedia.org/wikipedia/en/thumb/7/7e/Barclays_logo.svg/1024px-Barclays_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0642" y="4037092"/>
            <a:ext cx="1944533" cy="3285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7236296" y="1559766"/>
            <a:ext cx="1262401" cy="1534861"/>
          </a:xfrm>
          <a:prstGeom prst="rect">
            <a:avLst/>
          </a:prstGeom>
        </p:spPr>
      </p:pic>
      <p:pic>
        <p:nvPicPr>
          <p:cNvPr id="5" name="Picture 4"/>
          <p:cNvPicPr>
            <a:picLocks noChangeAspect="1"/>
          </p:cNvPicPr>
          <p:nvPr/>
        </p:nvPicPr>
        <p:blipFill>
          <a:blip r:embed="rId12"/>
          <a:stretch>
            <a:fillRect/>
          </a:stretch>
        </p:blipFill>
        <p:spPr>
          <a:xfrm>
            <a:off x="1483445" y="4585270"/>
            <a:ext cx="1773397" cy="472594"/>
          </a:xfrm>
          <a:prstGeom prst="rect">
            <a:avLst/>
          </a:prstGeom>
        </p:spPr>
      </p:pic>
    </p:spTree>
    <p:extLst>
      <p:ext uri="{BB962C8B-B14F-4D97-AF65-F5344CB8AC3E}">
        <p14:creationId xmlns:p14="http://schemas.microsoft.com/office/powerpoint/2010/main" val="23286278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ESIZE" val="Ye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XGRtAg1ihkmWhqn_y6per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tUqmR5pD020dkhojcTzZ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GhJcvb61SkOvX0NU46pq0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GRtAg1ihkmWhqn_y6per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Teach First">
      <a:dk1>
        <a:srgbClr val="000000"/>
      </a:dk1>
      <a:lt1>
        <a:srgbClr val="FFFFFF"/>
      </a:lt1>
      <a:dk2>
        <a:srgbClr val="002060"/>
      </a:dk2>
      <a:lt2>
        <a:srgbClr val="0088CE"/>
      </a:lt2>
      <a:accent1>
        <a:srgbClr val="BED600"/>
      </a:accent1>
      <a:accent2>
        <a:srgbClr val="DA39AF"/>
      </a:accent2>
      <a:accent3>
        <a:srgbClr val="00A599"/>
      </a:accent3>
      <a:accent4>
        <a:srgbClr val="A71926"/>
      </a:accent4>
      <a:accent5>
        <a:srgbClr val="E37222"/>
      </a:accent5>
      <a:accent6>
        <a:srgbClr val="AEB4AB"/>
      </a:accent6>
      <a:hlink>
        <a:srgbClr val="BED600"/>
      </a:hlink>
      <a:folHlink>
        <a:srgbClr val="DA39AF"/>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Teach First">
      <a:dk1>
        <a:srgbClr val="000000"/>
      </a:dk1>
      <a:lt1>
        <a:srgbClr val="FFFFFF"/>
      </a:lt1>
      <a:dk2>
        <a:srgbClr val="002060"/>
      </a:dk2>
      <a:lt2>
        <a:srgbClr val="0088CE"/>
      </a:lt2>
      <a:accent1>
        <a:srgbClr val="BED600"/>
      </a:accent1>
      <a:accent2>
        <a:srgbClr val="DA39AF"/>
      </a:accent2>
      <a:accent3>
        <a:srgbClr val="00A599"/>
      </a:accent3>
      <a:accent4>
        <a:srgbClr val="A71926"/>
      </a:accent4>
      <a:accent5>
        <a:srgbClr val="E37222"/>
      </a:accent5>
      <a:accent6>
        <a:srgbClr val="AEB4AB"/>
      </a:accent6>
      <a:hlink>
        <a:srgbClr val="BED600"/>
      </a:hlink>
      <a:folHlink>
        <a:srgbClr val="DA39AF"/>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Teach First">
      <a:dk1>
        <a:srgbClr val="000000"/>
      </a:dk1>
      <a:lt1>
        <a:srgbClr val="FFFFFF"/>
      </a:lt1>
      <a:dk2>
        <a:srgbClr val="002060"/>
      </a:dk2>
      <a:lt2>
        <a:srgbClr val="0088CE"/>
      </a:lt2>
      <a:accent1>
        <a:srgbClr val="BED600"/>
      </a:accent1>
      <a:accent2>
        <a:srgbClr val="DA39AF"/>
      </a:accent2>
      <a:accent3>
        <a:srgbClr val="00A599"/>
      </a:accent3>
      <a:accent4>
        <a:srgbClr val="A71926"/>
      </a:accent4>
      <a:accent5>
        <a:srgbClr val="E37222"/>
      </a:accent5>
      <a:accent6>
        <a:srgbClr val="AEB4AB"/>
      </a:accent6>
      <a:hlink>
        <a:srgbClr val="BED600"/>
      </a:hlink>
      <a:folHlink>
        <a:srgbClr val="DA39AF"/>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Teach First">
      <a:dk1>
        <a:srgbClr val="000000"/>
      </a:dk1>
      <a:lt1>
        <a:srgbClr val="FFFFFF"/>
      </a:lt1>
      <a:dk2>
        <a:srgbClr val="002060"/>
      </a:dk2>
      <a:lt2>
        <a:srgbClr val="0088CE"/>
      </a:lt2>
      <a:accent1>
        <a:srgbClr val="BED600"/>
      </a:accent1>
      <a:accent2>
        <a:srgbClr val="DA39AF"/>
      </a:accent2>
      <a:accent3>
        <a:srgbClr val="00A599"/>
      </a:accent3>
      <a:accent4>
        <a:srgbClr val="A71926"/>
      </a:accent4>
      <a:accent5>
        <a:srgbClr val="E37222"/>
      </a:accent5>
      <a:accent6>
        <a:srgbClr val="AEB4AB"/>
      </a:accent6>
      <a:hlink>
        <a:srgbClr val="BED600"/>
      </a:hlink>
      <a:folHlink>
        <a:srgbClr val="DA39AF"/>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Teach First">
      <a:dk1>
        <a:srgbClr val="000000"/>
      </a:dk1>
      <a:lt1>
        <a:srgbClr val="FFFFFF"/>
      </a:lt1>
      <a:dk2>
        <a:srgbClr val="002060"/>
      </a:dk2>
      <a:lt2>
        <a:srgbClr val="0088CE"/>
      </a:lt2>
      <a:accent1>
        <a:srgbClr val="BED600"/>
      </a:accent1>
      <a:accent2>
        <a:srgbClr val="DA39AF"/>
      </a:accent2>
      <a:accent3>
        <a:srgbClr val="00A599"/>
      </a:accent3>
      <a:accent4>
        <a:srgbClr val="A71926"/>
      </a:accent4>
      <a:accent5>
        <a:srgbClr val="E37222"/>
      </a:accent5>
      <a:accent6>
        <a:srgbClr val="AEB4AB"/>
      </a:accent6>
      <a:hlink>
        <a:srgbClr val="BED600"/>
      </a:hlink>
      <a:folHlink>
        <a:srgbClr val="DA39AF"/>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9996</TotalTime>
  <Words>3060</Words>
  <Application>Microsoft Office PowerPoint</Application>
  <PresentationFormat>On-screen Show (16:9)</PresentationFormat>
  <Paragraphs>493</Paragraphs>
  <Slides>52</Slides>
  <Notes>28</Notes>
  <HiddenSlides>0</HiddenSlides>
  <MMClips>0</MMClips>
  <ScaleCrop>false</ScaleCrop>
  <HeadingPairs>
    <vt:vector size="8" baseType="variant">
      <vt:variant>
        <vt:lpstr>Fonts Used</vt:lpstr>
      </vt:variant>
      <vt:variant>
        <vt:i4>5</vt:i4>
      </vt:variant>
      <vt:variant>
        <vt:lpstr>Theme</vt:lpstr>
      </vt:variant>
      <vt:variant>
        <vt:i4>12</vt:i4>
      </vt:variant>
      <vt:variant>
        <vt:lpstr>Embedded OLE Servers</vt:lpstr>
      </vt:variant>
      <vt:variant>
        <vt:i4>2</vt:i4>
      </vt:variant>
      <vt:variant>
        <vt:lpstr>Slide Titles</vt:lpstr>
      </vt:variant>
      <vt:variant>
        <vt:i4>52</vt:i4>
      </vt:variant>
    </vt:vector>
  </HeadingPairs>
  <TitlesOfParts>
    <vt:vector size="71" baseType="lpstr">
      <vt:lpstr>ＭＳ Ｐゴシック</vt:lpstr>
      <vt:lpstr>Arial</vt:lpstr>
      <vt:lpstr>Calibri</vt:lpstr>
      <vt:lpstr>Trebuchet MS</vt:lpstr>
      <vt:lpstr>Wingdings</vt:lpstr>
      <vt:lpstr>Office Theme</vt:lpstr>
      <vt:lpstr>1_Office Theme</vt:lpstr>
      <vt:lpstr>2_Office Theme</vt:lpstr>
      <vt:lpstr>3_Office Theme</vt:lpstr>
      <vt:lpstr>5_Office Theme</vt:lpstr>
      <vt:lpstr>6_Office Theme</vt:lpstr>
      <vt:lpstr>7_Office Theme</vt:lpstr>
      <vt:lpstr>8_Office Theme</vt:lpstr>
      <vt:lpstr>9_Office Theme</vt:lpstr>
      <vt:lpstr>10_Office Theme</vt:lpstr>
      <vt:lpstr>11_Office Theme</vt:lpstr>
      <vt:lpstr>12_Office Theme</vt:lpstr>
      <vt:lpstr>Photo Editor Photo</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Teach First establish itself as a dominant player in the UK graduate market in only 12 years? </vt:lpstr>
      <vt:lpstr>PowerPoint Presentation</vt:lpstr>
      <vt:lpstr>Importance of metrics and monitoring</vt:lpstr>
      <vt:lpstr>PowerPoint Presentation</vt:lpstr>
      <vt:lpstr>Delivering ‘intelligent’ recruitment…</vt:lpstr>
      <vt:lpstr>Delivering ‘intelligent’ recruitment…</vt:lpstr>
      <vt:lpstr>Delivering ‘intelligent’ recruitment…</vt:lpstr>
      <vt:lpstr>Power of the Brand </vt:lpstr>
      <vt:lpstr>PowerPoint Presentation</vt:lpstr>
      <vt:lpstr>PowerPoint Presentation</vt:lpstr>
      <vt:lpstr>Current Practice</vt:lpstr>
      <vt:lpstr>PowerPoint Presentation</vt:lpstr>
      <vt:lpstr>PowerPoint Presentation</vt:lpstr>
      <vt:lpstr>PowerPoint Presentation</vt:lpstr>
      <vt:lpstr>PowerPoint Presentation</vt:lpstr>
      <vt:lpstr>    Delivery of 2015</vt:lpstr>
      <vt:lpstr>Pipeline Projection for 2015/16</vt:lpstr>
      <vt:lpstr>Screening</vt:lpstr>
      <vt:lpstr>Assessing</vt:lpstr>
      <vt:lpstr>Assessment Centre Space</vt:lpstr>
      <vt:lpstr>PowerPoint Presentation</vt:lpstr>
      <vt:lpstr>PowerPoint Presentation</vt:lpstr>
      <vt:lpstr>PowerPoint Presentation</vt:lpstr>
      <vt:lpstr>We Listen to our Candidates</vt:lpstr>
      <vt:lpstr>PowerPoint Presentation</vt:lpstr>
      <vt:lpstr>Robustness of  Decision-Making  Process </vt:lpstr>
      <vt:lpstr>Making Hiring Decisions</vt:lpstr>
      <vt:lpstr>Managing Rejections</vt:lpstr>
      <vt:lpstr>Support to Ensure Effective Selecting</vt:lpstr>
      <vt:lpstr>Continual Reflection &amp; Improvement</vt:lpstr>
      <vt:lpstr>PowerPoint Presentation</vt:lpstr>
      <vt:lpstr>PowerPoint Presentation</vt:lpstr>
      <vt:lpstr>PowerPoint Presentation</vt:lpstr>
      <vt:lpstr>            Lessons Learnt – General </vt:lpstr>
      <vt:lpstr>Looking forward</vt:lpstr>
      <vt:lpstr>PowerPoint Presentation</vt:lpstr>
      <vt:lpstr>PowerPoint Presentation</vt:lpstr>
      <vt:lpstr>PowerPoint Presentation</vt:lpstr>
      <vt:lpstr>PowerPoint Presentation</vt:lpstr>
    </vt:vector>
  </TitlesOfParts>
  <Company>Teach First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Alasdair Wallace</dc:creator>
  <cp:lastModifiedBy>James Darley</cp:lastModifiedBy>
  <cp:revision>298</cp:revision>
  <dcterms:created xsi:type="dcterms:W3CDTF">2013-01-23T12:19:50Z</dcterms:created>
  <dcterms:modified xsi:type="dcterms:W3CDTF">2015-09-13T19:23:02Z</dcterms:modified>
</cp:coreProperties>
</file>