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2" r:id="rId1"/>
  </p:sldMasterIdLst>
  <p:notesMasterIdLst>
    <p:notesMasterId r:id="rId26"/>
  </p:notesMasterIdLst>
  <p:sldIdLst>
    <p:sldId id="256" r:id="rId2"/>
    <p:sldId id="258" r:id="rId3"/>
    <p:sldId id="260" r:id="rId4"/>
    <p:sldId id="271" r:id="rId5"/>
    <p:sldId id="273" r:id="rId6"/>
    <p:sldId id="282" r:id="rId7"/>
    <p:sldId id="274" r:id="rId8"/>
    <p:sldId id="283" r:id="rId9"/>
    <p:sldId id="284" r:id="rId10"/>
    <p:sldId id="285" r:id="rId11"/>
    <p:sldId id="288" r:id="rId12"/>
    <p:sldId id="278" r:id="rId13"/>
    <p:sldId id="261" r:id="rId14"/>
    <p:sldId id="262" r:id="rId15"/>
    <p:sldId id="263" r:id="rId16"/>
    <p:sldId id="264" r:id="rId17"/>
    <p:sldId id="265" r:id="rId18"/>
    <p:sldId id="266" r:id="rId19"/>
    <p:sldId id="267" r:id="rId20"/>
    <p:sldId id="268" r:id="rId21"/>
    <p:sldId id="287" r:id="rId22"/>
    <p:sldId id="289" r:id="rId23"/>
    <p:sldId id="269"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1" autoAdjust="0"/>
    <p:restoredTop sz="80529" autoAdjust="0"/>
  </p:normalViewPr>
  <p:slideViewPr>
    <p:cSldViewPr snapToGrid="0">
      <p:cViewPr>
        <p:scale>
          <a:sx n="90" d="100"/>
          <a:sy n="90" d="100"/>
        </p:scale>
        <p:origin x="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E69B2-42CF-496B-97CC-A18C6600F86F}" type="datetimeFigureOut">
              <a:rPr lang="en-IE" smtClean="0"/>
              <a:t>20/09/2018</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1DD9B-5BFA-47D1-9A6E-B6FB505F8F4D}" type="slidenum">
              <a:rPr lang="en-IE" smtClean="0"/>
              <a:t>‹#›</a:t>
            </a:fld>
            <a:endParaRPr lang="en-IE"/>
          </a:p>
        </p:txBody>
      </p:sp>
    </p:spTree>
    <p:extLst>
      <p:ext uri="{BB962C8B-B14F-4D97-AF65-F5344CB8AC3E}">
        <p14:creationId xmlns:p14="http://schemas.microsoft.com/office/powerpoint/2010/main" val="1897638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-Majority of certification &amp; licensure</a:t>
            </a:r>
            <a:r>
              <a:rPr lang="en-IE" baseline="0" dirty="0" smtClean="0"/>
              <a:t> authorities do not provide any information beyond a basic pass/fail classification (</a:t>
            </a:r>
            <a:r>
              <a:rPr lang="en-IE" baseline="0" dirty="0" err="1" smtClean="0"/>
              <a:t>Zenisky</a:t>
            </a:r>
            <a:r>
              <a:rPr lang="en-IE" baseline="0" dirty="0" smtClean="0"/>
              <a:t> &amp; Hambleton, 2012</a:t>
            </a:r>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3</a:t>
            </a:fld>
            <a:endParaRPr lang="en-IE"/>
          </a:p>
        </p:txBody>
      </p:sp>
    </p:spTree>
    <p:extLst>
      <p:ext uri="{BB962C8B-B14F-4D97-AF65-F5344CB8AC3E}">
        <p14:creationId xmlns:p14="http://schemas.microsoft.com/office/powerpoint/2010/main" val="67930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21DD9B-5BFA-47D1-9A6E-B6FB505F8F4D}"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29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30000"/>
              </a:spcBef>
              <a:defRPr sz="1200">
                <a:solidFill>
                  <a:schemeClr val="tx1"/>
                </a:solidFill>
                <a:latin typeface="Calibri" panose="020F0502020204030204" pitchFamily="34" charset="0"/>
              </a:defRPr>
            </a:lvl1pPr>
            <a:lvl2pPr marL="736600" indent="-280988" defTabSz="457200">
              <a:spcBef>
                <a:spcPct val="30000"/>
              </a:spcBef>
              <a:defRPr sz="1200">
                <a:solidFill>
                  <a:schemeClr val="tx1"/>
                </a:solidFill>
                <a:latin typeface="Calibri" panose="020F0502020204030204" pitchFamily="34" charset="0"/>
              </a:defRPr>
            </a:lvl2pPr>
            <a:lvl3pPr marL="1131888" indent="-225425" defTabSz="457200">
              <a:spcBef>
                <a:spcPct val="30000"/>
              </a:spcBef>
              <a:defRPr sz="1200">
                <a:solidFill>
                  <a:schemeClr val="tx1"/>
                </a:solidFill>
                <a:latin typeface="Calibri" panose="020F0502020204030204" pitchFamily="34" charset="0"/>
              </a:defRPr>
            </a:lvl3pPr>
            <a:lvl4pPr marL="1585913" indent="-225425" defTabSz="457200">
              <a:spcBef>
                <a:spcPct val="30000"/>
              </a:spcBef>
              <a:defRPr sz="1200">
                <a:solidFill>
                  <a:schemeClr val="tx1"/>
                </a:solidFill>
                <a:latin typeface="Calibri" panose="020F0502020204030204" pitchFamily="34" charset="0"/>
              </a:defRPr>
            </a:lvl4pPr>
            <a:lvl5pPr marL="2038350" indent="-225425" defTabSz="457200">
              <a:spcBef>
                <a:spcPct val="30000"/>
              </a:spcBef>
              <a:defRPr sz="1200">
                <a:solidFill>
                  <a:schemeClr val="tx1"/>
                </a:solidFill>
                <a:latin typeface="Calibri" panose="020F0502020204030204" pitchFamily="34" charset="0"/>
              </a:defRPr>
            </a:lvl5pPr>
            <a:lvl6pPr marL="2495550" indent="-225425" defTabSz="457200" eaLnBrk="0" fontAlgn="base" hangingPunct="0">
              <a:spcBef>
                <a:spcPct val="30000"/>
              </a:spcBef>
              <a:spcAft>
                <a:spcPct val="0"/>
              </a:spcAft>
              <a:defRPr sz="1200">
                <a:solidFill>
                  <a:schemeClr val="tx1"/>
                </a:solidFill>
                <a:latin typeface="Calibri" panose="020F0502020204030204" pitchFamily="34" charset="0"/>
              </a:defRPr>
            </a:lvl6pPr>
            <a:lvl7pPr marL="2952750" indent="-225425" defTabSz="457200" eaLnBrk="0" fontAlgn="base" hangingPunct="0">
              <a:spcBef>
                <a:spcPct val="30000"/>
              </a:spcBef>
              <a:spcAft>
                <a:spcPct val="0"/>
              </a:spcAft>
              <a:defRPr sz="1200">
                <a:solidFill>
                  <a:schemeClr val="tx1"/>
                </a:solidFill>
                <a:latin typeface="Calibri" panose="020F0502020204030204" pitchFamily="34" charset="0"/>
              </a:defRPr>
            </a:lvl7pPr>
            <a:lvl8pPr marL="3409950" indent="-225425" defTabSz="457200" eaLnBrk="0" fontAlgn="base" hangingPunct="0">
              <a:spcBef>
                <a:spcPct val="30000"/>
              </a:spcBef>
              <a:spcAft>
                <a:spcPct val="0"/>
              </a:spcAft>
              <a:defRPr sz="1200">
                <a:solidFill>
                  <a:schemeClr val="tx1"/>
                </a:solidFill>
                <a:latin typeface="Calibri" panose="020F0502020204030204" pitchFamily="34" charset="0"/>
              </a:defRPr>
            </a:lvl8pPr>
            <a:lvl9pPr marL="3867150" indent="-22542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4D45A6D-5892-4FD4-A4AB-7AB3AC29D555}" type="slidenum">
              <a:rPr lang="en-US" altLang="en-US" smtClean="0">
                <a:ea typeface="ＭＳ Ｐゴシック" panose="020B0600070205080204" pitchFamily="34" charset="-128"/>
              </a:rPr>
              <a:pPr>
                <a:spcBef>
                  <a:spcPct val="0"/>
                </a:spcBef>
              </a:pPr>
              <a:t>22</a:t>
            </a:fld>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27775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23</a:t>
            </a:fld>
            <a:endParaRPr lang="en-IE"/>
          </a:p>
        </p:txBody>
      </p:sp>
    </p:spTree>
    <p:extLst>
      <p:ext uri="{BB962C8B-B14F-4D97-AF65-F5344CB8AC3E}">
        <p14:creationId xmlns:p14="http://schemas.microsoft.com/office/powerpoint/2010/main" val="2756997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4</a:t>
            </a:fld>
            <a:endParaRPr lang="en-IE"/>
          </a:p>
        </p:txBody>
      </p:sp>
    </p:spTree>
    <p:extLst>
      <p:ext uri="{BB962C8B-B14F-4D97-AF65-F5344CB8AC3E}">
        <p14:creationId xmlns:p14="http://schemas.microsoft.com/office/powerpoint/2010/main" val="428919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5</a:t>
            </a:fld>
            <a:endParaRPr lang="en-IE"/>
          </a:p>
        </p:txBody>
      </p:sp>
    </p:spTree>
    <p:extLst>
      <p:ext uri="{BB962C8B-B14F-4D97-AF65-F5344CB8AC3E}">
        <p14:creationId xmlns:p14="http://schemas.microsoft.com/office/powerpoint/2010/main" val="3944411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Can only be done once</a:t>
            </a:r>
            <a:r>
              <a:rPr lang="en-IE" baseline="0" dirty="0" smtClean="0"/>
              <a:t> the test has been administered to a large sample of candidates, as it involves the analysis of response data to ascertain the distinctiveness of the </a:t>
            </a:r>
            <a:r>
              <a:rPr lang="en-IE" baseline="0" dirty="0" err="1" smtClean="0"/>
              <a:t>subscores</a:t>
            </a:r>
            <a:r>
              <a:rPr lang="en-IE" baseline="0" dirty="0" smtClean="0"/>
              <a:t> </a:t>
            </a:r>
          </a:p>
          <a:p>
            <a:endParaRPr lang="en-IE" baseline="0" dirty="0" smtClean="0"/>
          </a:p>
          <a:p>
            <a:r>
              <a:rPr lang="en-IE" dirty="0" smtClean="0"/>
              <a:t>Significant</a:t>
            </a:r>
            <a:r>
              <a:rPr lang="en-IE" baseline="0" dirty="0" smtClean="0"/>
              <a:t> diffs between </a:t>
            </a:r>
            <a:r>
              <a:rPr lang="en-IE" baseline="0" dirty="0" err="1" smtClean="0"/>
              <a:t>subscores</a:t>
            </a:r>
            <a:r>
              <a:rPr lang="en-IE" baseline="0" dirty="0" smtClean="0"/>
              <a:t> means, with an effect size of 0.50 provides support for validity of </a:t>
            </a:r>
            <a:r>
              <a:rPr lang="en-IE" baseline="0" dirty="0" err="1" smtClean="0"/>
              <a:t>subscore</a:t>
            </a:r>
            <a:r>
              <a:rPr lang="en-IE" baseline="0" dirty="0" smtClean="0"/>
              <a:t> reporting </a:t>
            </a:r>
          </a:p>
          <a:p>
            <a:endParaRPr lang="en-IE" baseline="0" dirty="0" smtClean="0"/>
          </a:p>
          <a:p>
            <a:r>
              <a:rPr lang="en-IE" baseline="0" dirty="0" smtClean="0"/>
              <a:t>Correlations always likely to be high, especially for content-oriented </a:t>
            </a:r>
            <a:r>
              <a:rPr lang="en-IE" baseline="0" dirty="0" err="1" smtClean="0"/>
              <a:t>subscores</a:t>
            </a:r>
            <a:r>
              <a:rPr lang="en-IE" baseline="0" dirty="0" smtClean="0"/>
              <a:t> – but there should be some variation</a:t>
            </a:r>
          </a:p>
          <a:p>
            <a:endParaRPr lang="en-IE" dirty="0" smtClean="0"/>
          </a:p>
          <a:p>
            <a:r>
              <a:rPr lang="en-IE" dirty="0" smtClean="0"/>
              <a:t>Confirmatory</a:t>
            </a:r>
            <a:r>
              <a:rPr lang="en-IE" baseline="0" dirty="0" smtClean="0"/>
              <a:t> factor analysis can be conducted to investigate whether groups of items ‘load’ onto distinct factors</a:t>
            </a:r>
          </a:p>
          <a:p>
            <a:endParaRPr lang="en-IE" baseline="0" dirty="0" smtClean="0"/>
          </a:p>
          <a:p>
            <a:r>
              <a:rPr lang="en-IE" baseline="0" dirty="0" smtClean="0"/>
              <a:t>Compare each </a:t>
            </a:r>
            <a:r>
              <a:rPr lang="en-IE" baseline="0" dirty="0" err="1" smtClean="0"/>
              <a:t>subscore</a:t>
            </a:r>
            <a:r>
              <a:rPr lang="en-IE" baseline="0" dirty="0" smtClean="0"/>
              <a:t> to mean of </a:t>
            </a:r>
            <a:r>
              <a:rPr lang="en-IE" baseline="0" dirty="0" err="1" smtClean="0"/>
              <a:t>subscores</a:t>
            </a:r>
            <a:endParaRPr lang="en-IE" baseline="0" dirty="0" smtClean="0"/>
          </a:p>
          <a:p>
            <a:endParaRPr lang="en-IE" baseline="0" dirty="0" smtClean="0"/>
          </a:p>
          <a:p>
            <a:r>
              <a:rPr lang="en-IE" baseline="0" dirty="0" err="1" smtClean="0"/>
              <a:t>Sinharay</a:t>
            </a:r>
            <a:r>
              <a:rPr lang="en-IE" baseline="0" dirty="0" smtClean="0"/>
              <a:t> (2010) – subscales need to consist of at least 20 items “to have any hope” of being sufficiently reliable</a:t>
            </a:r>
          </a:p>
          <a:p>
            <a:endParaRPr lang="en-IE" baseline="0" dirty="0" smtClean="0"/>
          </a:p>
          <a:p>
            <a:r>
              <a:rPr lang="en-IE" baseline="0" dirty="0" smtClean="0"/>
              <a:t>Aggregate level?  Only to those for whom it has added value?  Psychometrically sound but difficult to justify </a:t>
            </a:r>
          </a:p>
          <a:p>
            <a:endParaRPr lang="en-IE" baseline="0" dirty="0" smtClean="0"/>
          </a:p>
          <a:p>
            <a:endParaRPr lang="en-IE" baseline="0" dirty="0" smtClean="0"/>
          </a:p>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6</a:t>
            </a:fld>
            <a:endParaRPr lang="en-IE"/>
          </a:p>
        </p:txBody>
      </p:sp>
    </p:spTree>
    <p:extLst>
      <p:ext uri="{BB962C8B-B14F-4D97-AF65-F5344CB8AC3E}">
        <p14:creationId xmlns:p14="http://schemas.microsoft.com/office/powerpoint/2010/main" val="112320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i="0" dirty="0" smtClean="0"/>
              <a:t>Level</a:t>
            </a:r>
            <a:r>
              <a:rPr lang="en-IE" i="0" baseline="0" dirty="0" smtClean="0"/>
              <a:t> descriptors document a candidate’s probably capabilities/shortcomings in detail – form of diagnostic feedback</a:t>
            </a:r>
          </a:p>
          <a:p>
            <a:endParaRPr lang="en-IE" i="0" baseline="0" dirty="0" smtClean="0"/>
          </a:p>
        </p:txBody>
      </p:sp>
      <p:sp>
        <p:nvSpPr>
          <p:cNvPr id="4" name="Slide Number Placeholder 3"/>
          <p:cNvSpPr>
            <a:spLocks noGrp="1"/>
          </p:cNvSpPr>
          <p:nvPr>
            <p:ph type="sldNum" sz="quarter" idx="10"/>
          </p:nvPr>
        </p:nvSpPr>
        <p:spPr/>
        <p:txBody>
          <a:bodyPr/>
          <a:lstStyle/>
          <a:p>
            <a:fld id="{6321DD9B-5BFA-47D1-9A6E-B6FB505F8F4D}" type="slidenum">
              <a:rPr lang="en-IE" smtClean="0"/>
              <a:t>7</a:t>
            </a:fld>
            <a:endParaRPr lang="en-IE"/>
          </a:p>
        </p:txBody>
      </p:sp>
    </p:spTree>
    <p:extLst>
      <p:ext uri="{BB962C8B-B14F-4D97-AF65-F5344CB8AC3E}">
        <p14:creationId xmlns:p14="http://schemas.microsoft.com/office/powerpoint/2010/main" val="378169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Level Descriptors pertaining</a:t>
            </a:r>
            <a:r>
              <a:rPr lang="en-IE" baseline="0" dirty="0" smtClean="0"/>
              <a:t> to mathematical literacy from PISA 2012 </a:t>
            </a:r>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8</a:t>
            </a:fld>
            <a:endParaRPr lang="en-IE"/>
          </a:p>
        </p:txBody>
      </p:sp>
    </p:spTree>
    <p:extLst>
      <p:ext uri="{BB962C8B-B14F-4D97-AF65-F5344CB8AC3E}">
        <p14:creationId xmlns:p14="http://schemas.microsoft.com/office/powerpoint/2010/main" val="2829218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400" dirty="0" smtClean="0"/>
              <a:t>Different test developers can use different criteria:</a:t>
            </a:r>
            <a:r>
              <a:rPr lang="en-IE" sz="1400" baseline="0" dirty="0" smtClean="0"/>
              <a:t> </a:t>
            </a:r>
            <a:r>
              <a:rPr lang="en-IE" i="1" dirty="0" smtClean="0"/>
              <a:t>e.g. “if answered correctly by at least 65% of candidates</a:t>
            </a:r>
            <a:r>
              <a:rPr lang="en-IE" i="1" baseline="0" dirty="0" smtClean="0"/>
              <a:t> </a:t>
            </a:r>
            <a:r>
              <a:rPr lang="en-IE" i="1" dirty="0" smtClean="0"/>
              <a:t>whose total score was at or above this level, and by no more than 50% of candidates whose total score lay below this level” </a:t>
            </a:r>
          </a:p>
          <a:p>
            <a:endParaRPr lang="en-IE"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dirty="0" smtClean="0"/>
              <a:t>Anchoring criteria may not identify enough items at each level, can be difficult to identify attributes </a:t>
            </a:r>
          </a:p>
          <a:p>
            <a:pPr marL="0" marR="0" indent="0" algn="l" defTabSz="914400" rtl="0" eaLnBrk="1" fontAlgn="auto" latinLnBrk="0" hangingPunct="1">
              <a:lnSpc>
                <a:spcPct val="100000"/>
              </a:lnSpc>
              <a:spcBef>
                <a:spcPts val="0"/>
              </a:spcBef>
              <a:spcAft>
                <a:spcPts val="0"/>
              </a:spcAft>
              <a:buClrTx/>
              <a:buSzTx/>
              <a:buFontTx/>
              <a:buNone/>
              <a:tabLst/>
              <a:defRPr/>
            </a:pPr>
            <a:endParaRPr lang="en-IE"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i="0" baseline="0" dirty="0" smtClean="0"/>
              <a:t>Ultimately, if there is a desire to provide more specific feedback to </a:t>
            </a:r>
            <a:r>
              <a:rPr lang="en-IE" i="1" baseline="0" dirty="0" smtClean="0"/>
              <a:t>failing </a:t>
            </a:r>
            <a:r>
              <a:rPr lang="en-IE" i="0" baseline="0" dirty="0" smtClean="0"/>
              <a:t>candidates, the test should be ‘bottom heavy’, with greater numbers of items discriminating between lower levels of proficiency </a:t>
            </a:r>
          </a:p>
          <a:p>
            <a:endParaRPr lang="en-IE" i="1" dirty="0" smtClean="0"/>
          </a:p>
          <a:p>
            <a:endParaRPr lang="en-IE" i="1" dirty="0" smtClean="0"/>
          </a:p>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9</a:t>
            </a:fld>
            <a:endParaRPr lang="en-IE"/>
          </a:p>
        </p:txBody>
      </p:sp>
    </p:spTree>
    <p:extLst>
      <p:ext uri="{BB962C8B-B14F-4D97-AF65-F5344CB8AC3E}">
        <p14:creationId xmlns:p14="http://schemas.microsoft.com/office/powerpoint/2010/main" val="353680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0" dirty="0" smtClean="0">
                <a:solidFill>
                  <a:srgbClr val="000000"/>
                </a:solidFill>
                <a:latin typeface="Calibri" panose="020F0502020204030204" pitchFamily="34" charset="0"/>
              </a:rPr>
              <a:t>Computer</a:t>
            </a:r>
            <a:r>
              <a:rPr lang="en-IE" b="0" baseline="0" dirty="0" smtClean="0">
                <a:solidFill>
                  <a:srgbClr val="000000"/>
                </a:solidFill>
                <a:latin typeface="Calibri" panose="020F0502020204030204" pitchFamily="34" charset="0"/>
              </a:rPr>
              <a:t> adaptive testing – greater precision with fewer items </a:t>
            </a:r>
          </a:p>
          <a:p>
            <a:r>
              <a:rPr lang="en-IE" b="0" baseline="0" dirty="0" smtClean="0">
                <a:solidFill>
                  <a:srgbClr val="000000"/>
                </a:solidFill>
                <a:latin typeface="Calibri" panose="020F0502020204030204" pitchFamily="34" charset="0"/>
              </a:rPr>
              <a:t>Modular tests – greater number of items representing each dimension of the original test – </a:t>
            </a:r>
            <a:r>
              <a:rPr lang="en-IE" b="0" baseline="0" dirty="0" err="1" smtClean="0">
                <a:solidFill>
                  <a:srgbClr val="000000"/>
                </a:solidFill>
                <a:latin typeface="Calibri" panose="020F0502020204030204" pitchFamily="34" charset="0"/>
              </a:rPr>
              <a:t>MoC</a:t>
            </a:r>
            <a:r>
              <a:rPr lang="en-IE" b="0" baseline="0" dirty="0" smtClean="0">
                <a:solidFill>
                  <a:srgbClr val="000000"/>
                </a:solidFill>
                <a:latin typeface="Calibri" panose="020F0502020204030204" pitchFamily="34" charset="0"/>
              </a:rPr>
              <a:t>, controversies etc. </a:t>
            </a:r>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10</a:t>
            </a:fld>
            <a:endParaRPr lang="en-IE"/>
          </a:p>
        </p:txBody>
      </p:sp>
    </p:spTree>
    <p:extLst>
      <p:ext uri="{BB962C8B-B14F-4D97-AF65-F5344CB8AC3E}">
        <p14:creationId xmlns:p14="http://schemas.microsoft.com/office/powerpoint/2010/main" val="170954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321DD9B-5BFA-47D1-9A6E-B6FB505F8F4D}" type="slidenum">
              <a:rPr lang="en-IE" smtClean="0"/>
              <a:t>11</a:t>
            </a:fld>
            <a:endParaRPr lang="en-IE"/>
          </a:p>
        </p:txBody>
      </p:sp>
    </p:spTree>
    <p:extLst>
      <p:ext uri="{BB962C8B-B14F-4D97-AF65-F5344CB8AC3E}">
        <p14:creationId xmlns:p14="http://schemas.microsoft.com/office/powerpoint/2010/main" val="130111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FC623A-A8F3-40A4-AA61-334860AE8C9C}" type="datetimeFigureOut">
              <a:rPr lang="en-IE" smtClean="0"/>
              <a:t>20/09/2018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1A0348-24A8-49C2-80D4-B2A55A5BB2E1}"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4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C623A-A8F3-40A4-AA61-334860AE8C9C}" type="datetimeFigureOut">
              <a:rPr lang="en-IE" smtClean="0"/>
              <a:t>20/09/2018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94631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C623A-A8F3-40A4-AA61-334860AE8C9C}" type="datetimeFigureOut">
              <a:rPr lang="en-IE" smtClean="0"/>
              <a:t>20/09/2018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3000878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FC623A-A8F3-40A4-AA61-334860AE8C9C}" type="datetimeFigureOut">
              <a:rPr lang="en-IE" smtClean="0"/>
              <a:t>20/09/2018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129081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FC623A-A8F3-40A4-AA61-334860AE8C9C}" type="datetimeFigureOut">
              <a:rPr lang="en-IE" smtClean="0"/>
              <a:t>20/09/2018</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851A0348-24A8-49C2-80D4-B2A55A5BB2E1}"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20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3FC623A-A8F3-40A4-AA61-334860AE8C9C}" type="datetimeFigureOut">
              <a:rPr lang="en-IE" smtClean="0"/>
              <a:t>20/09/2018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1513524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FC623A-A8F3-40A4-AA61-334860AE8C9C}" type="datetimeFigureOut">
              <a:rPr lang="en-IE" smtClean="0"/>
              <a:t>20/09/2018</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414473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3FC623A-A8F3-40A4-AA61-334860AE8C9C}" type="datetimeFigureOut">
              <a:rPr lang="en-IE" smtClean="0"/>
              <a:t>20/09/2018</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32854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3FC623A-A8F3-40A4-AA61-334860AE8C9C}" type="datetimeFigureOut">
              <a:rPr lang="en-IE" smtClean="0"/>
              <a:t>20/09/2018</a:t>
            </a:fld>
            <a:endParaRPr lang="en-I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E"/>
          </a:p>
        </p:txBody>
      </p:sp>
      <p:sp>
        <p:nvSpPr>
          <p:cNvPr id="9" name="Slide Number Placeholder 8"/>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1189330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3FC623A-A8F3-40A4-AA61-334860AE8C9C}" type="datetimeFigureOut">
              <a:rPr lang="en-IE" smtClean="0"/>
              <a:t>20/09/2018</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51A0348-24A8-49C2-80D4-B2A55A5BB2E1}" type="slidenum">
              <a:rPr lang="en-IE" smtClean="0"/>
              <a:t>‹#›</a:t>
            </a:fld>
            <a:endParaRPr lang="en-IE"/>
          </a:p>
        </p:txBody>
      </p:sp>
    </p:spTree>
    <p:extLst>
      <p:ext uri="{BB962C8B-B14F-4D97-AF65-F5344CB8AC3E}">
        <p14:creationId xmlns:p14="http://schemas.microsoft.com/office/powerpoint/2010/main" val="2016384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3FC623A-A8F3-40A4-AA61-334860AE8C9C}" type="datetimeFigureOut">
              <a:rPr lang="en-IE" smtClean="0"/>
              <a:t>20/09/2018</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851A0348-24A8-49C2-80D4-B2A55A5BB2E1}" type="slidenum">
              <a:rPr lang="en-IE" smtClean="0"/>
              <a:t>‹#›</a:t>
            </a:fld>
            <a:endParaRPr lang="en-IE"/>
          </a:p>
        </p:txBody>
      </p:sp>
    </p:spTree>
    <p:extLst>
      <p:ext uri="{BB962C8B-B14F-4D97-AF65-F5344CB8AC3E}">
        <p14:creationId xmlns:p14="http://schemas.microsoft.com/office/powerpoint/2010/main" val="4052714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3FC623A-A8F3-40A4-AA61-334860AE8C9C}" type="datetimeFigureOut">
              <a:rPr lang="en-IE" smtClean="0"/>
              <a:t>20/09/2018</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51A0348-24A8-49C2-80D4-B2A55A5BB2E1}"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531834"/>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hyperlink" Target="http://www.wdtsea.org/helpful-website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868134"/>
            <a:ext cx="10058400" cy="3566160"/>
          </a:xfrm>
        </p:spPr>
        <p:txBody>
          <a:bodyPr/>
          <a:lstStyle/>
          <a:p>
            <a:r>
              <a:rPr lang="en-IE" b="1" dirty="0" smtClean="0">
                <a:solidFill>
                  <a:schemeClr val="tx1"/>
                </a:solidFill>
              </a:rPr>
              <a:t>Diagnostic Feedback:</a:t>
            </a:r>
            <a:br>
              <a:rPr lang="en-IE" b="1" dirty="0" smtClean="0">
                <a:solidFill>
                  <a:schemeClr val="tx1"/>
                </a:solidFill>
              </a:rPr>
            </a:br>
            <a:r>
              <a:rPr lang="en-IE" b="1" dirty="0" smtClean="0">
                <a:solidFill>
                  <a:schemeClr val="tx1"/>
                </a:solidFill>
              </a:rPr>
              <a:t>Dos and Don’ts</a:t>
            </a:r>
            <a:endParaRPr lang="en-IE" b="1" dirty="0">
              <a:solidFill>
                <a:schemeClr val="tx1"/>
              </a:solidFill>
            </a:endParaRPr>
          </a:p>
        </p:txBody>
      </p:sp>
      <p:sp>
        <p:nvSpPr>
          <p:cNvPr id="3" name="Subtitle 2"/>
          <p:cNvSpPr>
            <a:spLocks noGrp="1"/>
          </p:cNvSpPr>
          <p:nvPr>
            <p:ph type="subTitle" idx="1"/>
          </p:nvPr>
        </p:nvSpPr>
        <p:spPr>
          <a:xfrm>
            <a:off x="1097280" y="4592098"/>
            <a:ext cx="10058400" cy="1143000"/>
          </a:xfrm>
        </p:spPr>
        <p:txBody>
          <a:bodyPr>
            <a:normAutofit fontScale="85000" lnSpcReduction="20000"/>
          </a:bodyPr>
          <a:lstStyle/>
          <a:p>
            <a:r>
              <a:rPr lang="en-IE" b="1" i="1" dirty="0" smtClean="0"/>
              <a:t>Michael </a:t>
            </a:r>
            <a:r>
              <a:rPr lang="en-IE" b="1" i="1" dirty="0" err="1" smtClean="0"/>
              <a:t>o’leary</a:t>
            </a:r>
            <a:r>
              <a:rPr lang="en-IE" b="1" i="1" dirty="0" smtClean="0"/>
              <a:t>, Darina Scully &amp; </a:t>
            </a:r>
            <a:r>
              <a:rPr lang="en-IE" b="1" i="1" dirty="0" err="1" smtClean="0"/>
              <a:t>Zita</a:t>
            </a:r>
            <a:r>
              <a:rPr lang="en-IE" b="1" i="1" dirty="0" smtClean="0"/>
              <a:t> </a:t>
            </a:r>
            <a:r>
              <a:rPr lang="en-IE" b="1" i="1" dirty="0" err="1" smtClean="0"/>
              <a:t>Lysaght</a:t>
            </a:r>
            <a:r>
              <a:rPr lang="en-IE" b="1" i="1" dirty="0" smtClean="0"/>
              <a:t>, Dublin City University </a:t>
            </a:r>
          </a:p>
          <a:p>
            <a:r>
              <a:rPr lang="en-IE" b="1" i="1" dirty="0" smtClean="0"/>
              <a:t>ATP Public Sector – 6</a:t>
            </a:r>
            <a:r>
              <a:rPr lang="en-IE" b="1" i="1" baseline="30000" dirty="0" smtClean="0"/>
              <a:t>th</a:t>
            </a:r>
            <a:r>
              <a:rPr lang="en-IE" b="1" i="1" dirty="0" smtClean="0"/>
              <a:t> Annual Meeting </a:t>
            </a:r>
          </a:p>
          <a:p>
            <a:r>
              <a:rPr lang="en-IE" b="1" i="1" dirty="0" smtClean="0"/>
              <a:t>24</a:t>
            </a:r>
            <a:r>
              <a:rPr lang="en-IE" b="1" i="1" baseline="30000" dirty="0" smtClean="0"/>
              <a:t>th</a:t>
            </a:r>
            <a:r>
              <a:rPr lang="en-IE" b="1" i="1" dirty="0" smtClean="0"/>
              <a:t> &amp; 25</a:t>
            </a:r>
            <a:r>
              <a:rPr lang="en-IE" b="1" i="1" baseline="30000" dirty="0" smtClean="0"/>
              <a:t>th</a:t>
            </a:r>
            <a:r>
              <a:rPr lang="en-IE" b="1" i="1" dirty="0" smtClean="0"/>
              <a:t> September 2018, NATO HQ, Brussels</a:t>
            </a:r>
            <a:endParaRPr lang="en-IE" b="1" i="1" dirty="0"/>
          </a:p>
        </p:txBody>
      </p:sp>
      <p:pic>
        <p:nvPicPr>
          <p:cNvPr id="5" name="Picture 4"/>
          <p:cNvPicPr/>
          <p:nvPr/>
        </p:nvPicPr>
        <p:blipFill rotWithShape="1">
          <a:blip r:embed="rId2"/>
          <a:srcRect l="30654" t="30640" r="61023" b="56109"/>
          <a:stretch/>
        </p:blipFill>
        <p:spPr bwMode="auto">
          <a:xfrm>
            <a:off x="9550124" y="368941"/>
            <a:ext cx="1942465" cy="1933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5114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Bottom Line? </a:t>
            </a:r>
            <a:endParaRPr lang="en-IE"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IE" sz="2400" dirty="0" smtClean="0">
                <a:solidFill>
                  <a:srgbClr val="000000"/>
                </a:solidFill>
                <a:latin typeface="Calibri" panose="020F0502020204030204" pitchFamily="34" charset="0"/>
              </a:rPr>
              <a:t>It is possible to provide diagnostic feedback to failing candidates, using techniques such as </a:t>
            </a:r>
            <a:r>
              <a:rPr lang="en-IE" sz="2400" dirty="0" err="1" smtClean="0">
                <a:solidFill>
                  <a:srgbClr val="000000"/>
                </a:solidFill>
                <a:latin typeface="Calibri" panose="020F0502020204030204" pitchFamily="34" charset="0"/>
              </a:rPr>
              <a:t>subscore</a:t>
            </a:r>
            <a:r>
              <a:rPr lang="en-IE" sz="2400" dirty="0" smtClean="0">
                <a:solidFill>
                  <a:srgbClr val="000000"/>
                </a:solidFill>
                <a:latin typeface="Calibri" panose="020F0502020204030204" pitchFamily="34" charset="0"/>
              </a:rPr>
              <a:t> reporting or level descriptors...</a:t>
            </a:r>
            <a:r>
              <a:rPr lang="en-IE" sz="2400" b="1" dirty="0" smtClean="0">
                <a:solidFill>
                  <a:srgbClr val="000000"/>
                </a:solidFill>
                <a:latin typeface="Calibri" panose="020F0502020204030204" pitchFamily="34" charset="0"/>
              </a:rPr>
              <a:t>IF and ONLY IF</a:t>
            </a:r>
            <a:r>
              <a:rPr lang="en-IE" sz="2400" dirty="0" smtClean="0">
                <a:solidFill>
                  <a:srgbClr val="000000"/>
                </a:solidFill>
                <a:latin typeface="Calibri" panose="020F0502020204030204" pitchFamily="34" charset="0"/>
              </a:rPr>
              <a:t>:  </a:t>
            </a:r>
          </a:p>
          <a:p>
            <a:pPr lvl="1">
              <a:buFont typeface="Wingdings" panose="05000000000000000000" pitchFamily="2" charset="2"/>
              <a:buChar char="ü"/>
            </a:pPr>
            <a:r>
              <a:rPr lang="en-IE" sz="2400" dirty="0">
                <a:solidFill>
                  <a:srgbClr val="000000"/>
                </a:solidFill>
                <a:latin typeface="Calibri" panose="020F0502020204030204" pitchFamily="34" charset="0"/>
              </a:rPr>
              <a:t> </a:t>
            </a:r>
            <a:r>
              <a:rPr lang="en-IE" sz="2200" dirty="0" smtClean="0">
                <a:solidFill>
                  <a:srgbClr val="000000"/>
                </a:solidFill>
                <a:latin typeface="Calibri" panose="020F0502020204030204" pitchFamily="34" charset="0"/>
              </a:rPr>
              <a:t>There is rational and empirical evidence to support multi-dimensionality </a:t>
            </a:r>
          </a:p>
          <a:p>
            <a:pPr lvl="1">
              <a:buFont typeface="Wingdings" panose="05000000000000000000" pitchFamily="2" charset="2"/>
              <a:buChar char="ü"/>
            </a:pPr>
            <a:r>
              <a:rPr lang="en-IE" sz="2200" dirty="0">
                <a:solidFill>
                  <a:srgbClr val="000000"/>
                </a:solidFill>
                <a:latin typeface="Calibri" panose="020F0502020204030204" pitchFamily="34" charset="0"/>
              </a:rPr>
              <a:t> </a:t>
            </a:r>
            <a:r>
              <a:rPr lang="en-IE" sz="2200" dirty="0" smtClean="0">
                <a:solidFill>
                  <a:srgbClr val="000000"/>
                </a:solidFill>
                <a:latin typeface="Calibri" panose="020F0502020204030204" pitchFamily="34" charset="0"/>
              </a:rPr>
              <a:t>There are sufficient numbers of items representing subscales</a:t>
            </a:r>
          </a:p>
          <a:p>
            <a:pPr lvl="1">
              <a:buFont typeface="Wingdings" panose="05000000000000000000" pitchFamily="2" charset="2"/>
              <a:buChar char="ü"/>
            </a:pPr>
            <a:r>
              <a:rPr lang="en-IE" sz="2200" dirty="0" smtClean="0">
                <a:solidFill>
                  <a:srgbClr val="000000"/>
                </a:solidFill>
                <a:latin typeface="Calibri" panose="020F0502020204030204" pitchFamily="34" charset="0"/>
              </a:rPr>
              <a:t> There is sufficient measurement precision across the full scale of ability </a:t>
            </a:r>
          </a:p>
          <a:p>
            <a:pPr lvl="1">
              <a:buFont typeface="Wingdings" panose="05000000000000000000" pitchFamily="2" charset="2"/>
              <a:buChar char="ü"/>
            </a:pPr>
            <a:endParaRPr lang="en-IE" sz="2200" dirty="0">
              <a:solidFill>
                <a:srgbClr val="000000"/>
              </a:solidFill>
              <a:latin typeface="Calibri" panose="020F0502020204030204" pitchFamily="34" charset="0"/>
            </a:endParaRPr>
          </a:p>
          <a:p>
            <a:pPr>
              <a:buFont typeface="Arial" panose="020B0604020202020204" pitchFamily="34" charset="0"/>
              <a:buChar char="•"/>
            </a:pPr>
            <a:r>
              <a:rPr lang="en-IE" sz="2600" b="1" dirty="0" smtClean="0">
                <a:solidFill>
                  <a:srgbClr val="000000"/>
                </a:solidFill>
                <a:latin typeface="Calibri" panose="020F0502020204030204" pitchFamily="34" charset="0"/>
              </a:rPr>
              <a:t>Computer-adaptive testing </a:t>
            </a:r>
            <a:r>
              <a:rPr lang="en-IE" sz="2600" dirty="0" smtClean="0">
                <a:solidFill>
                  <a:srgbClr val="000000"/>
                </a:solidFill>
                <a:latin typeface="Calibri" panose="020F0502020204030204" pitchFamily="34" charset="0"/>
              </a:rPr>
              <a:t>and </a:t>
            </a:r>
            <a:r>
              <a:rPr lang="en-IE" sz="2600" b="1" dirty="0" smtClean="0">
                <a:solidFill>
                  <a:srgbClr val="000000"/>
                </a:solidFill>
                <a:latin typeface="Calibri" panose="020F0502020204030204" pitchFamily="34" charset="0"/>
              </a:rPr>
              <a:t>modularization </a:t>
            </a:r>
            <a:r>
              <a:rPr lang="en-IE" sz="2600" dirty="0" smtClean="0">
                <a:solidFill>
                  <a:srgbClr val="000000"/>
                </a:solidFill>
                <a:latin typeface="Calibri" panose="020F0502020204030204" pitchFamily="34" charset="0"/>
              </a:rPr>
              <a:t>can enhance the possibilities for provision of diagnostic feedback </a:t>
            </a:r>
            <a:endParaRPr lang="en-IE" sz="2600" b="1" dirty="0" smtClean="0">
              <a:solidFill>
                <a:srgbClr val="000000"/>
              </a:solidFill>
              <a:latin typeface="Calibri" panose="020F0502020204030204" pitchFamily="34" charset="0"/>
            </a:endParaRPr>
          </a:p>
          <a:p>
            <a:endParaRPr lang="en-IE" b="1" dirty="0">
              <a:solidFill>
                <a:srgbClr val="000000"/>
              </a:solidFill>
              <a:latin typeface="Calibri" panose="020F0502020204030204" pitchFamily="34" charset="0"/>
            </a:endParaRPr>
          </a:p>
          <a:p>
            <a:endParaRPr lang="en-IE" b="1" dirty="0" smtClean="0">
              <a:solidFill>
                <a:srgbClr val="000000"/>
              </a:solidFill>
              <a:latin typeface="Calibri" panose="020F0502020204030204" pitchFamily="34" charset="0"/>
            </a:endParaRPr>
          </a:p>
          <a:p>
            <a:endParaRPr lang="en-IE" dirty="0"/>
          </a:p>
        </p:txBody>
      </p:sp>
    </p:spTree>
    <p:extLst>
      <p:ext uri="{BB962C8B-B14F-4D97-AF65-F5344CB8AC3E}">
        <p14:creationId xmlns:p14="http://schemas.microsoft.com/office/powerpoint/2010/main" val="1780042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3909" t="21173" r="34790" b="9641"/>
          <a:stretch/>
        </p:blipFill>
        <p:spPr>
          <a:xfrm rot="479013">
            <a:off x="7382724" y="488532"/>
            <a:ext cx="4028051" cy="5564637"/>
          </a:xfrm>
          <a:prstGeom prst="rect">
            <a:avLst/>
          </a:prstGeom>
          <a:ln>
            <a:solidFill>
              <a:schemeClr val="accent1"/>
            </a:solidFill>
          </a:ln>
        </p:spPr>
      </p:pic>
      <p:sp>
        <p:nvSpPr>
          <p:cNvPr id="7" name="Title 6"/>
          <p:cNvSpPr>
            <a:spLocks noGrp="1"/>
          </p:cNvSpPr>
          <p:nvPr>
            <p:ph type="title"/>
          </p:nvPr>
        </p:nvSpPr>
        <p:spPr/>
        <p:txBody>
          <a:bodyPr>
            <a:normAutofit/>
          </a:bodyPr>
          <a:lstStyle/>
          <a:p>
            <a:r>
              <a:rPr lang="en-IE" b="1" dirty="0" smtClean="0"/>
              <a:t>Presenting </a:t>
            </a:r>
            <a:br>
              <a:rPr lang="en-IE" b="1" dirty="0" smtClean="0"/>
            </a:br>
            <a:r>
              <a:rPr lang="en-IE" b="1" dirty="0" smtClean="0"/>
              <a:t>Diagnostic Feedback</a:t>
            </a:r>
            <a:endParaRPr lang="en-IE" b="1" dirty="0"/>
          </a:p>
        </p:txBody>
      </p:sp>
      <p:sp>
        <p:nvSpPr>
          <p:cNvPr id="8" name="Content Placeholder 7"/>
          <p:cNvSpPr>
            <a:spLocks noGrp="1"/>
          </p:cNvSpPr>
          <p:nvPr>
            <p:ph idx="1"/>
          </p:nvPr>
        </p:nvSpPr>
        <p:spPr/>
        <p:txBody>
          <a:bodyPr/>
          <a:lstStyle/>
          <a:p>
            <a:pPr>
              <a:buFont typeface="Arial" panose="020B0604020202020204" pitchFamily="34" charset="0"/>
              <a:buChar char="•"/>
            </a:pPr>
            <a:r>
              <a:rPr lang="en-IE" dirty="0" smtClean="0"/>
              <a:t>Personalized &amp; communicated in a timely fashion </a:t>
            </a:r>
          </a:p>
          <a:p>
            <a:pPr>
              <a:buFont typeface="Arial" panose="020B0604020202020204" pitchFamily="34" charset="0"/>
              <a:buChar char="•"/>
            </a:pPr>
            <a:r>
              <a:rPr lang="en-IE" dirty="0" smtClean="0"/>
              <a:t>Clear and simple in terms of layout &amp; language </a:t>
            </a:r>
          </a:p>
          <a:p>
            <a:pPr>
              <a:buFont typeface="Arial" panose="020B0604020202020204" pitchFamily="34" charset="0"/>
              <a:buChar char="•"/>
            </a:pPr>
            <a:r>
              <a:rPr lang="en-IE" dirty="0" smtClean="0"/>
              <a:t>Include separate interpretative guide/glossary if necessary</a:t>
            </a:r>
          </a:p>
          <a:p>
            <a:pPr>
              <a:buFont typeface="Arial" panose="020B0604020202020204" pitchFamily="34" charset="0"/>
              <a:buChar char="•"/>
            </a:pPr>
            <a:r>
              <a:rPr lang="en-IE" dirty="0" smtClean="0"/>
              <a:t>Display info in tabular/graphic format </a:t>
            </a:r>
          </a:p>
          <a:p>
            <a:pPr>
              <a:buFont typeface="Arial" panose="020B0604020202020204" pitchFamily="34" charset="0"/>
              <a:buChar char="•"/>
            </a:pPr>
            <a:r>
              <a:rPr lang="en-IE" dirty="0" smtClean="0"/>
              <a:t>Offer concrete suggestions for improvement</a:t>
            </a:r>
          </a:p>
          <a:p>
            <a:pPr>
              <a:buFont typeface="Arial" panose="020B0604020202020204" pitchFamily="34" charset="0"/>
              <a:buChar char="•"/>
            </a:pPr>
            <a:r>
              <a:rPr lang="en-IE" dirty="0" smtClean="0"/>
              <a:t>Be available in additional languages where appropriate </a:t>
            </a:r>
          </a:p>
          <a:p>
            <a:pPr marL="0" indent="0">
              <a:buNone/>
            </a:pPr>
            <a:r>
              <a:rPr lang="en-IE" sz="1500" i="1" dirty="0" smtClean="0"/>
              <a:t>				-</a:t>
            </a:r>
            <a:r>
              <a:rPr lang="en-IE" sz="1500" i="1" dirty="0" err="1" smtClean="0"/>
              <a:t>Zenisky</a:t>
            </a:r>
            <a:r>
              <a:rPr lang="en-IE" sz="1500" i="1" dirty="0" smtClean="0"/>
              <a:t> &amp; Hambleton (2012) </a:t>
            </a:r>
          </a:p>
          <a:p>
            <a:pPr>
              <a:buFont typeface="Arial" panose="020B0604020202020204" pitchFamily="34" charset="0"/>
              <a:buChar char="•"/>
            </a:pPr>
            <a:endParaRPr lang="en-IE" dirty="0" smtClean="0"/>
          </a:p>
          <a:p>
            <a:pPr marL="0" indent="0">
              <a:buNone/>
            </a:pPr>
            <a:endParaRPr lang="en-IE" dirty="0" smtClean="0"/>
          </a:p>
        </p:txBody>
      </p:sp>
    </p:spTree>
    <p:extLst>
      <p:ext uri="{BB962C8B-B14F-4D97-AF65-F5344CB8AC3E}">
        <p14:creationId xmlns:p14="http://schemas.microsoft.com/office/powerpoint/2010/main" val="160052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4294967295"/>
          </p:nvPr>
        </p:nvPicPr>
        <p:blipFill>
          <a:blip r:embed="rId3"/>
          <a:stretch>
            <a:fillRect/>
          </a:stretch>
        </p:blipFill>
        <p:spPr>
          <a:xfrm>
            <a:off x="2688609" y="838917"/>
            <a:ext cx="7472267" cy="4484492"/>
          </a:xfrm>
          <a:prstGeom prst="rect">
            <a:avLst/>
          </a:prstGeom>
        </p:spPr>
      </p:pic>
    </p:spTree>
    <p:extLst>
      <p:ext uri="{BB962C8B-B14F-4D97-AF65-F5344CB8AC3E}">
        <p14:creationId xmlns:p14="http://schemas.microsoft.com/office/powerpoint/2010/main" val="39150549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smtClean="0"/>
              <a:t>Lev Vygotsky, Carol </a:t>
            </a:r>
            <a:r>
              <a:rPr lang="en-IE" b="1" dirty="0" err="1" smtClean="0"/>
              <a:t>Dweck</a:t>
            </a:r>
            <a:r>
              <a:rPr lang="en-IE" b="1" dirty="0" smtClean="0"/>
              <a:t> </a:t>
            </a:r>
            <a:br>
              <a:rPr lang="en-IE" b="1" dirty="0" smtClean="0"/>
            </a:br>
            <a:r>
              <a:rPr lang="en-IE" b="1" dirty="0" smtClean="0"/>
              <a:t>&amp; Walter </a:t>
            </a:r>
            <a:r>
              <a:rPr lang="en-IE" b="1" dirty="0" err="1" smtClean="0"/>
              <a:t>Mischel</a:t>
            </a:r>
            <a:endParaRPr lang="en-IE"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IE" dirty="0" smtClean="0"/>
              <a:t>The Zone of proximal development – scaffolding</a:t>
            </a:r>
          </a:p>
          <a:p>
            <a:pPr>
              <a:buFont typeface="Arial" panose="020B0604020202020204" pitchFamily="34" charset="0"/>
              <a:buChar char="•"/>
            </a:pPr>
            <a:endParaRPr lang="en-IE" dirty="0"/>
          </a:p>
          <a:p>
            <a:pPr>
              <a:buFont typeface="Arial" panose="020B0604020202020204" pitchFamily="34" charset="0"/>
              <a:buChar char="•"/>
            </a:pPr>
            <a:r>
              <a:rPr lang="en-IE" dirty="0" smtClean="0"/>
              <a:t>Growth vs. fixed mind-sets</a:t>
            </a:r>
          </a:p>
          <a:p>
            <a:pPr>
              <a:buFont typeface="Arial" panose="020B0604020202020204" pitchFamily="34" charset="0"/>
              <a:buChar char="•"/>
            </a:pPr>
            <a:endParaRPr lang="en-IE" dirty="0"/>
          </a:p>
          <a:p>
            <a:pPr>
              <a:buFont typeface="Arial" panose="020B0604020202020204" pitchFamily="34" charset="0"/>
              <a:buChar char="•"/>
            </a:pPr>
            <a:r>
              <a:rPr lang="en-IE" dirty="0" smtClean="0"/>
              <a:t>Self-regulation – intrinsic vs. extrinsic motivation</a:t>
            </a:r>
          </a:p>
          <a:p>
            <a:pPr marL="0" indent="0">
              <a:buNone/>
            </a:pPr>
            <a:endParaRPr lang="en-IE" dirty="0" smtClean="0"/>
          </a:p>
          <a:p>
            <a:pPr marL="0" indent="0">
              <a:buNone/>
            </a:pPr>
            <a:endParaRPr lang="en-IE" dirty="0"/>
          </a:p>
        </p:txBody>
      </p:sp>
    </p:spTree>
    <p:extLst>
      <p:ext uri="{BB962C8B-B14F-4D97-AF65-F5344CB8AC3E}">
        <p14:creationId xmlns:p14="http://schemas.microsoft.com/office/powerpoint/2010/main" val="4097370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Constructive Feedback</a:t>
            </a:r>
            <a:endParaRPr lang="en-IE" b="1" dirty="0"/>
          </a:p>
        </p:txBody>
      </p:sp>
      <p:sp>
        <p:nvSpPr>
          <p:cNvPr id="3" name="Content Placeholder 2"/>
          <p:cNvSpPr>
            <a:spLocks noGrp="1"/>
          </p:cNvSpPr>
          <p:nvPr>
            <p:ph idx="1"/>
          </p:nvPr>
        </p:nvSpPr>
        <p:spPr/>
        <p:txBody>
          <a:bodyPr/>
          <a:lstStyle/>
          <a:p>
            <a:pPr>
              <a:buFont typeface="Arial" panose="020B0604020202020204" pitchFamily="34" charset="0"/>
              <a:buChar char="•"/>
            </a:pPr>
            <a:r>
              <a:rPr lang="en-IE" dirty="0" smtClean="0"/>
              <a:t>Goal-related/focused; descriptive and specific; actionable </a:t>
            </a:r>
          </a:p>
          <a:p>
            <a:pPr marL="0" indent="0">
              <a:buNone/>
            </a:pPr>
            <a:endParaRPr lang="en-IE" b="1" dirty="0"/>
          </a:p>
          <a:p>
            <a:pPr>
              <a:buFont typeface="Arial" panose="020B0604020202020204" pitchFamily="34" charset="0"/>
              <a:buChar char="•"/>
            </a:pPr>
            <a:r>
              <a:rPr lang="en-IE" b="1" dirty="0" smtClean="0"/>
              <a:t>Closes the gap </a:t>
            </a:r>
            <a:r>
              <a:rPr lang="en-IE" dirty="0" smtClean="0"/>
              <a:t>for the candidate by offering valid responses to 3 key questions: </a:t>
            </a:r>
          </a:p>
          <a:p>
            <a:pPr lvl="1"/>
            <a:r>
              <a:rPr lang="en-IE" dirty="0" smtClean="0"/>
              <a:t>Where the candidate is at currently, relative to his or her goal (baseline knowledge, skills, understanding, attitudes…)</a:t>
            </a:r>
          </a:p>
          <a:p>
            <a:pPr lvl="1"/>
            <a:r>
              <a:rPr lang="en-IE" dirty="0" smtClean="0"/>
              <a:t>What s/he is aiming to achieve (immediate targets/objective </a:t>
            </a:r>
            <a:r>
              <a:rPr lang="en-IE" dirty="0" err="1" smtClean="0"/>
              <a:t>en</a:t>
            </a:r>
            <a:r>
              <a:rPr lang="en-IE" dirty="0" smtClean="0"/>
              <a:t> route to the ultimate goal)</a:t>
            </a:r>
          </a:p>
          <a:p>
            <a:pPr lvl="1"/>
            <a:r>
              <a:rPr lang="en-IE" dirty="0" smtClean="0"/>
              <a:t>How s/he can get there (supports/scaffolding required)</a:t>
            </a:r>
          </a:p>
          <a:p>
            <a:pPr lvl="1"/>
            <a:endParaRPr lang="en-IE" dirty="0" smtClean="0"/>
          </a:p>
          <a:p>
            <a:pPr marL="0" indent="0">
              <a:buNone/>
            </a:pPr>
            <a:endParaRPr lang="en-IE" dirty="0"/>
          </a:p>
          <a:p>
            <a:pPr marL="0" indent="0">
              <a:buNone/>
            </a:pPr>
            <a:endParaRPr lang="en-IE" dirty="0" smtClean="0"/>
          </a:p>
        </p:txBody>
      </p:sp>
    </p:spTree>
    <p:extLst>
      <p:ext uri="{BB962C8B-B14F-4D97-AF65-F5344CB8AC3E}">
        <p14:creationId xmlns:p14="http://schemas.microsoft.com/office/powerpoint/2010/main" val="13128738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Feedback: Motivates or Demotivates</a:t>
            </a:r>
            <a:endParaRPr lang="en-IE" b="1" dirty="0"/>
          </a:p>
        </p:txBody>
      </p:sp>
      <p:pic>
        <p:nvPicPr>
          <p:cNvPr id="2050" name="Picture 2" descr="We can help you close the gap between where you are and where you want to b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2980" y="2048214"/>
            <a:ext cx="3097161" cy="34971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e can help you close the gap between where you are and where you want to 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329" y="2032027"/>
            <a:ext cx="3187902" cy="3513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867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9" y="286603"/>
            <a:ext cx="10598851" cy="1450757"/>
          </a:xfrm>
        </p:spPr>
        <p:txBody>
          <a:bodyPr/>
          <a:lstStyle/>
          <a:p>
            <a:r>
              <a:rPr lang="en-IE" b="1" dirty="0" smtClean="0"/>
              <a:t>Feedback that Motivates and </a:t>
            </a:r>
            <a:r>
              <a:rPr lang="en-IE" b="1" i="1" dirty="0" smtClean="0"/>
              <a:t>Closes the Gap</a:t>
            </a:r>
            <a:endParaRPr lang="en-IE" b="1" i="1" dirty="0"/>
          </a:p>
        </p:txBody>
      </p:sp>
      <p:sp>
        <p:nvSpPr>
          <p:cNvPr id="3" name="Content Placeholder 2"/>
          <p:cNvSpPr>
            <a:spLocks noGrp="1"/>
          </p:cNvSpPr>
          <p:nvPr>
            <p:ph idx="1"/>
          </p:nvPr>
        </p:nvSpPr>
        <p:spPr/>
        <p:txBody>
          <a:bodyPr/>
          <a:lstStyle/>
          <a:p>
            <a:pPr marL="0" indent="0">
              <a:buNone/>
            </a:pPr>
            <a:r>
              <a:rPr lang="en-IE" dirty="0" smtClean="0"/>
              <a:t>Hattie </a:t>
            </a:r>
            <a:r>
              <a:rPr lang="en-IE" dirty="0"/>
              <a:t>&amp; </a:t>
            </a:r>
            <a:r>
              <a:rPr lang="en-IE" dirty="0" smtClean="0"/>
              <a:t>Timperley (2007): 4 levels of feedback –</a:t>
            </a:r>
          </a:p>
          <a:p>
            <a:pPr marL="0" indent="0">
              <a:buNone/>
            </a:pPr>
            <a:endParaRPr lang="en-IE" dirty="0" smtClean="0"/>
          </a:p>
          <a:p>
            <a:pPr marL="914400" lvl="1" indent="-457200">
              <a:buAutoNum type="arabicPeriod"/>
            </a:pPr>
            <a:r>
              <a:rPr lang="en-IE" dirty="0" smtClean="0"/>
              <a:t>Task-related (e.g., how to change gears – may be simply procedural) </a:t>
            </a:r>
          </a:p>
          <a:p>
            <a:pPr marL="914400" lvl="1" indent="-457200">
              <a:buAutoNum type="arabicPeriod"/>
            </a:pPr>
            <a:r>
              <a:rPr lang="en-IE" dirty="0" smtClean="0"/>
              <a:t>Process-related, typically across multiple tasks (e.g., driving safely – the same principles apply when driving cars most cars)</a:t>
            </a:r>
          </a:p>
          <a:p>
            <a:pPr marL="914400" lvl="1" indent="-457200">
              <a:buAutoNum type="arabicPeriod"/>
            </a:pPr>
            <a:r>
              <a:rPr lang="en-IE" dirty="0" smtClean="0"/>
              <a:t>Self-regulation (e.g., determining when and where to overtake another vehicle, given a range of options and opportunities – requires meta-cognition)</a:t>
            </a:r>
          </a:p>
          <a:p>
            <a:pPr marL="914400" lvl="1" indent="-457200">
              <a:buFont typeface="Arial" panose="020B0604020202020204" pitchFamily="34" charset="0"/>
              <a:buAutoNum type="arabicPeriod"/>
            </a:pPr>
            <a:r>
              <a:rPr lang="en-IE" dirty="0" smtClean="0"/>
              <a:t>Self-related (e.g., ‘Great work’ or ‘Needs more work’ – praise -  vs. ‘Great work: you’ve nailed the </a:t>
            </a:r>
            <a:r>
              <a:rPr lang="en-IE" dirty="0" err="1" smtClean="0"/>
              <a:t>u-turn</a:t>
            </a:r>
            <a:r>
              <a:rPr lang="en-IE" dirty="0" smtClean="0"/>
              <a:t>’ – formative feedback (</a:t>
            </a:r>
            <a:r>
              <a:rPr lang="en-IE" dirty="0"/>
              <a:t>Hattie &amp; Timperley, 2007</a:t>
            </a:r>
            <a:r>
              <a:rPr lang="en-IE" dirty="0" smtClean="0"/>
              <a:t>)</a:t>
            </a:r>
            <a:endParaRPr lang="en-IE" dirty="0"/>
          </a:p>
          <a:p>
            <a:pPr marL="914400" lvl="1" indent="-457200">
              <a:buAutoNum type="arabicPeriod"/>
            </a:pPr>
            <a:endParaRPr lang="en-IE" dirty="0" smtClean="0"/>
          </a:p>
          <a:p>
            <a:pPr marL="914400" lvl="1" indent="-457200">
              <a:buAutoNum type="arabicPeriod"/>
            </a:pPr>
            <a:endParaRPr lang="en-IE" dirty="0" smtClean="0"/>
          </a:p>
          <a:p>
            <a:pPr marL="914400" lvl="1" indent="-457200">
              <a:buAutoNum type="arabicPeriod"/>
            </a:pPr>
            <a:endParaRPr lang="en-IE" dirty="0"/>
          </a:p>
        </p:txBody>
      </p:sp>
    </p:spTree>
    <p:extLst>
      <p:ext uri="{BB962C8B-B14F-4D97-AF65-F5344CB8AC3E}">
        <p14:creationId xmlns:p14="http://schemas.microsoft.com/office/powerpoint/2010/main" val="1476434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Looking Ahead: Learning Progressions</a:t>
            </a:r>
            <a:endParaRPr lang="en-IE" b="1" dirty="0"/>
          </a:p>
        </p:txBody>
      </p:sp>
      <p:sp>
        <p:nvSpPr>
          <p:cNvPr id="3" name="Content Placeholder 2"/>
          <p:cNvSpPr>
            <a:spLocks noGrp="1"/>
          </p:cNvSpPr>
          <p:nvPr>
            <p:ph idx="1"/>
          </p:nvPr>
        </p:nvSpPr>
        <p:spPr/>
        <p:txBody>
          <a:bodyPr/>
          <a:lstStyle/>
          <a:p>
            <a:r>
              <a:rPr lang="en-IE" b="1" dirty="0" smtClean="0"/>
              <a:t>Learning Progressions</a:t>
            </a:r>
            <a:r>
              <a:rPr lang="en-IE" dirty="0" smtClean="0"/>
              <a:t>: “…inferences or hypotheses describing the order of definable steps, stages, or levels that students’ </a:t>
            </a:r>
            <a:r>
              <a:rPr lang="en-IE" i="1" dirty="0" smtClean="0"/>
              <a:t>(AKA candidates’) </a:t>
            </a:r>
            <a:r>
              <a:rPr lang="en-IE" dirty="0" smtClean="0"/>
              <a:t>understanding and skill… are likely to go through over time in response to instruction and experience as they reach the levels of understanding and skill that are the goals of instruction….   the steps or ways that understanding may plateau or reach </a:t>
            </a:r>
            <a:r>
              <a:rPr lang="en-IE" i="1" dirty="0" smtClean="0"/>
              <a:t>other </a:t>
            </a:r>
            <a:r>
              <a:rPr lang="en-IE" dirty="0" smtClean="0"/>
              <a:t>end   points in response to variations in instruction and experience…. (Mosher &amp; Heritage, 2017, p.1)</a:t>
            </a:r>
            <a:endParaRPr lang="en-IE" i="1" dirty="0"/>
          </a:p>
        </p:txBody>
      </p:sp>
    </p:spTree>
    <p:extLst>
      <p:ext uri="{BB962C8B-B14F-4D97-AF65-F5344CB8AC3E}">
        <p14:creationId xmlns:p14="http://schemas.microsoft.com/office/powerpoint/2010/main" val="1845469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t>Strong/Optimistic</a:t>
            </a:r>
            <a:r>
              <a:rPr lang="en-IE" b="1" dirty="0" smtClean="0"/>
              <a:t> Progressions</a:t>
            </a:r>
            <a:endParaRPr lang="en-IE" b="1" dirty="0"/>
          </a:p>
        </p:txBody>
      </p:sp>
      <p:sp>
        <p:nvSpPr>
          <p:cNvPr id="3" name="Content Placeholder 2"/>
          <p:cNvSpPr>
            <a:spLocks noGrp="1"/>
          </p:cNvSpPr>
          <p:nvPr>
            <p:ph idx="1"/>
          </p:nvPr>
        </p:nvSpPr>
        <p:spPr/>
        <p:txBody>
          <a:bodyPr/>
          <a:lstStyle/>
          <a:p>
            <a:pPr marL="0" indent="0">
              <a:buNone/>
            </a:pPr>
            <a:r>
              <a:rPr lang="en-IE" b="1" dirty="0" smtClean="0"/>
              <a:t>Hypothesis 1</a:t>
            </a:r>
            <a:r>
              <a:rPr lang="en-IE" dirty="0"/>
              <a:t> </a:t>
            </a:r>
            <a:r>
              <a:rPr lang="en-IE" dirty="0" smtClean="0"/>
              <a:t>posits that “… the number of likely paths is small; the steps along the way can be fairly clearly distinguished from each other; and they represent more or less complex, configurations of understanding and related skills that are stable for some discernible time, though in the period between steps there may be multiple sub-steps, confusion, and regression of various kinds, as a </a:t>
            </a:r>
            <a:r>
              <a:rPr lang="en-IE" i="1" dirty="0" smtClean="0"/>
              <a:t>candidate’s </a:t>
            </a:r>
            <a:r>
              <a:rPr lang="en-IE" dirty="0" smtClean="0"/>
              <a:t>thinking undergoes reorganisation into a new configuration. </a:t>
            </a:r>
            <a:r>
              <a:rPr lang="en-IE" i="1" dirty="0" smtClean="0"/>
              <a:t>Candidates </a:t>
            </a:r>
            <a:r>
              <a:rPr lang="en-IE" dirty="0" smtClean="0"/>
              <a:t>may at any time along the way show a reversion to the characteristic thinking and cognitive practices of earlier stages in the face of stress, complexity, or other challenges.”</a:t>
            </a:r>
            <a:r>
              <a:rPr lang="en-IE" dirty="0"/>
              <a:t> (2017, p. 2)</a:t>
            </a:r>
          </a:p>
          <a:p>
            <a:pPr marL="0" indent="0">
              <a:buNone/>
            </a:pPr>
            <a:endParaRPr lang="en-IE" dirty="0"/>
          </a:p>
        </p:txBody>
      </p:sp>
    </p:spTree>
    <p:extLst>
      <p:ext uri="{BB962C8B-B14F-4D97-AF65-F5344CB8AC3E}">
        <p14:creationId xmlns:p14="http://schemas.microsoft.com/office/powerpoint/2010/main" val="1193398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i="1" dirty="0" smtClean="0"/>
              <a:t>Weak/Agnostic </a:t>
            </a:r>
            <a:r>
              <a:rPr lang="en-IE" b="1" dirty="0" smtClean="0"/>
              <a:t>Progressions</a:t>
            </a:r>
            <a:endParaRPr lang="en-IE" b="1" i="1" dirty="0"/>
          </a:p>
        </p:txBody>
      </p:sp>
      <p:sp>
        <p:nvSpPr>
          <p:cNvPr id="3" name="Content Placeholder 2"/>
          <p:cNvSpPr>
            <a:spLocks noGrp="1"/>
          </p:cNvSpPr>
          <p:nvPr>
            <p:ph idx="1"/>
          </p:nvPr>
        </p:nvSpPr>
        <p:spPr/>
        <p:txBody>
          <a:bodyPr/>
          <a:lstStyle/>
          <a:p>
            <a:pPr marL="0" indent="0">
              <a:buNone/>
            </a:pPr>
            <a:r>
              <a:rPr lang="en-IE" b="1" dirty="0" smtClean="0"/>
              <a:t>Hypothesis 2</a:t>
            </a:r>
            <a:r>
              <a:rPr lang="en-IE" dirty="0" smtClean="0"/>
              <a:t> “…is agnostic about the number of likely progressions and how well defined their levels may be, but holds that some teaching-learning paths will be more likely than others to reach desired, or better, outcomes. Those paths can be identified through repeated cycles of design, development, and testing, paying close attention to each </a:t>
            </a:r>
            <a:r>
              <a:rPr lang="en-IE" i="1" dirty="0" smtClean="0"/>
              <a:t>candidates’</a:t>
            </a:r>
            <a:r>
              <a:rPr lang="en-IE" dirty="0" smtClean="0"/>
              <a:t> learning and to what pedagogical responses to them are effective. If such attention is in fact, paid, and the results are captured and aggregated, in the long run that should increase our knowledge of which paths work better for whom. Over time those results also might, or might not, provide evidence for the stronger progressions hypothesis.” (2017, p. 2)</a:t>
            </a:r>
          </a:p>
          <a:p>
            <a:pPr marL="0" indent="0">
              <a:buNone/>
            </a:pPr>
            <a:endParaRPr lang="en-IE" dirty="0"/>
          </a:p>
        </p:txBody>
      </p:sp>
    </p:spTree>
    <p:extLst>
      <p:ext uri="{BB962C8B-B14F-4D97-AF65-F5344CB8AC3E}">
        <p14:creationId xmlns:p14="http://schemas.microsoft.com/office/powerpoint/2010/main" val="1678047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About the Presenters </a:t>
            </a:r>
            <a:endParaRPr lang="en-IE" b="1" dirty="0"/>
          </a:p>
        </p:txBody>
      </p:sp>
      <p:sp>
        <p:nvSpPr>
          <p:cNvPr id="3" name="Content Placeholder 2"/>
          <p:cNvSpPr>
            <a:spLocks noGrp="1"/>
          </p:cNvSpPr>
          <p:nvPr>
            <p:ph sz="half" idx="1"/>
          </p:nvPr>
        </p:nvSpPr>
        <p:spPr/>
        <p:txBody>
          <a:bodyPr/>
          <a:lstStyle/>
          <a:p>
            <a:pPr marL="0" indent="0">
              <a:buNone/>
            </a:pPr>
            <a:r>
              <a:rPr lang="en-IE" b="1" dirty="0" err="1" smtClean="0"/>
              <a:t>Dr.</a:t>
            </a:r>
            <a:r>
              <a:rPr lang="en-IE" b="1" dirty="0" smtClean="0"/>
              <a:t> Darina Scully</a:t>
            </a:r>
          </a:p>
          <a:p>
            <a:pPr lvl="1">
              <a:buFont typeface="Arial" panose="020B0604020202020204" pitchFamily="34" charset="0"/>
              <a:buChar char="•"/>
            </a:pPr>
            <a:r>
              <a:rPr lang="en-IE" b="1" dirty="0" err="1" smtClean="0"/>
              <a:t>Prometric</a:t>
            </a:r>
            <a:r>
              <a:rPr lang="en-IE" b="1" dirty="0" smtClean="0"/>
              <a:t> Postdoctoral Researcher, CARPE</a:t>
            </a:r>
          </a:p>
          <a:p>
            <a:pPr>
              <a:buFont typeface="Arial" panose="020B0604020202020204" pitchFamily="34" charset="0"/>
              <a:buChar char="•"/>
            </a:pPr>
            <a:endParaRPr lang="en-IE" dirty="0"/>
          </a:p>
          <a:p>
            <a:pPr>
              <a:buFont typeface="Arial" panose="020B0604020202020204" pitchFamily="34" charset="0"/>
              <a:buChar char="•"/>
            </a:pPr>
            <a:endParaRPr lang="en-IE" dirty="0" smtClean="0"/>
          </a:p>
          <a:p>
            <a:pPr>
              <a:buFont typeface="Arial" panose="020B0604020202020204" pitchFamily="34" charset="0"/>
              <a:buChar char="•"/>
            </a:pPr>
            <a:endParaRPr lang="en-IE" dirty="0" smtClean="0"/>
          </a:p>
        </p:txBody>
      </p:sp>
      <p:sp>
        <p:nvSpPr>
          <p:cNvPr id="8" name="Content Placeholder 7"/>
          <p:cNvSpPr>
            <a:spLocks noGrp="1"/>
          </p:cNvSpPr>
          <p:nvPr>
            <p:ph sz="half" idx="2"/>
          </p:nvPr>
        </p:nvSpPr>
        <p:spPr>
          <a:xfrm>
            <a:off x="6035040" y="1845735"/>
            <a:ext cx="5120640" cy="4023360"/>
          </a:xfrm>
        </p:spPr>
        <p:txBody>
          <a:bodyPr/>
          <a:lstStyle/>
          <a:p>
            <a:r>
              <a:rPr lang="en-IE" b="1" dirty="0" err="1" smtClean="0"/>
              <a:t>Dr.</a:t>
            </a:r>
            <a:r>
              <a:rPr lang="en-IE" b="1" dirty="0" smtClean="0"/>
              <a:t> </a:t>
            </a:r>
            <a:r>
              <a:rPr lang="en-IE" b="1" dirty="0" err="1" smtClean="0"/>
              <a:t>Zita</a:t>
            </a:r>
            <a:r>
              <a:rPr lang="en-IE" b="1" dirty="0" smtClean="0"/>
              <a:t> </a:t>
            </a:r>
            <a:r>
              <a:rPr lang="en-IE" b="1" dirty="0" err="1" smtClean="0"/>
              <a:t>Lysaght</a:t>
            </a:r>
            <a:r>
              <a:rPr lang="en-IE" b="1" dirty="0" smtClean="0"/>
              <a:t> </a:t>
            </a:r>
          </a:p>
          <a:p>
            <a:pPr lvl="1">
              <a:buFont typeface="Arial" panose="020B0604020202020204" pitchFamily="34" charset="0"/>
              <a:buChar char="•"/>
            </a:pPr>
            <a:r>
              <a:rPr lang="en-IE" b="1" dirty="0" smtClean="0"/>
              <a:t>Assistant Professor, DCU Institute of Education </a:t>
            </a:r>
            <a:endParaRPr lang="en-IE" b="1" dirty="0"/>
          </a:p>
        </p:txBody>
      </p:sp>
      <p:pic>
        <p:nvPicPr>
          <p:cNvPr id="4" name="Picture 3" descr="C:\Users\scullyd.AD\Documents\CARPE Website\CARPE logo_FINAL 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817" y="2946132"/>
            <a:ext cx="2350419"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585" y="2695651"/>
            <a:ext cx="1363204" cy="125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Prometric Logo"/>
          <p:cNvPicPr>
            <a:picLocks noChangeAspect="1" noChangeArrowheads="1"/>
          </p:cNvPicPr>
          <p:nvPr/>
        </p:nvPicPr>
        <p:blipFill rotWithShape="1">
          <a:blip r:embed="rId4">
            <a:extLst>
              <a:ext uri="{28A0092B-C50C-407E-A947-70E740481C1C}">
                <a14:useLocalDpi xmlns:a14="http://schemas.microsoft.com/office/drawing/2010/main" val="0"/>
              </a:ext>
            </a:extLst>
          </a:blip>
          <a:srcRect l="800" t="14419" b="9903"/>
          <a:stretch/>
        </p:blipFill>
        <p:spPr bwMode="auto">
          <a:xfrm>
            <a:off x="1819385" y="4294439"/>
            <a:ext cx="3231508" cy="10235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8684936" y="3591557"/>
            <a:ext cx="1919772" cy="1919772"/>
          </a:xfrm>
          <a:prstGeom prst="rect">
            <a:avLst/>
          </a:prstGeom>
        </p:spPr>
      </p:pic>
    </p:spTree>
    <p:extLst>
      <p:ext uri="{BB962C8B-B14F-4D97-AF65-F5344CB8AC3E}">
        <p14:creationId xmlns:p14="http://schemas.microsoft.com/office/powerpoint/2010/main" val="3211200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Real World Applications</a:t>
            </a:r>
            <a:endParaRPr lang="en-IE" b="1" dirty="0"/>
          </a:p>
        </p:txBody>
      </p:sp>
      <p:pic>
        <p:nvPicPr>
          <p:cNvPr id="4" name="Content Placeholder 3"/>
          <p:cNvPicPr>
            <a:picLocks noGrp="1" noChangeAspect="1"/>
          </p:cNvPicPr>
          <p:nvPr>
            <p:ph idx="1"/>
          </p:nvPr>
        </p:nvPicPr>
        <p:blipFill>
          <a:blip r:embed="rId2"/>
          <a:stretch>
            <a:fillRect/>
          </a:stretch>
        </p:blipFill>
        <p:spPr>
          <a:xfrm>
            <a:off x="2686314" y="1871570"/>
            <a:ext cx="6327352" cy="3333135"/>
          </a:xfrm>
          <a:prstGeom prst="rect">
            <a:avLst/>
          </a:prstGeom>
        </p:spPr>
      </p:pic>
      <p:sp>
        <p:nvSpPr>
          <p:cNvPr id="5" name="TextBox 4"/>
          <p:cNvSpPr txBox="1"/>
          <p:nvPr/>
        </p:nvSpPr>
        <p:spPr>
          <a:xfrm>
            <a:off x="1165124" y="5338916"/>
            <a:ext cx="9601200" cy="738664"/>
          </a:xfrm>
          <a:prstGeom prst="rect">
            <a:avLst/>
          </a:prstGeom>
          <a:noFill/>
        </p:spPr>
        <p:txBody>
          <a:bodyPr wrap="square" rtlCol="0">
            <a:spAutoFit/>
          </a:bodyPr>
          <a:lstStyle/>
          <a:p>
            <a:pPr algn="ctr"/>
            <a:r>
              <a:rPr lang="en-IE" sz="2800" b="1" dirty="0">
                <a:hlinkClick r:id="rId3"/>
              </a:rPr>
              <a:t>http://www.wdtsea.org/helpful-websites</a:t>
            </a:r>
            <a:r>
              <a:rPr lang="en-IE" sz="2800" b="1" dirty="0" smtClean="0">
                <a:hlinkClick r:id="rId3"/>
              </a:rPr>
              <a:t>/</a:t>
            </a:r>
            <a:endParaRPr lang="en-IE" sz="2800" b="1" dirty="0" smtClean="0"/>
          </a:p>
          <a:p>
            <a:r>
              <a:rPr lang="en-IE" sz="1400" b="1" dirty="0"/>
              <a:t>https://www.transport.tas.gov.au/__data/assets/pdf_file/0007/146734/312077_LTS_Driving_Assessment_May_2016b.pdf</a:t>
            </a:r>
          </a:p>
        </p:txBody>
      </p:sp>
    </p:spTree>
    <p:extLst>
      <p:ext uri="{BB962C8B-B14F-4D97-AF65-F5344CB8AC3E}">
        <p14:creationId xmlns:p14="http://schemas.microsoft.com/office/powerpoint/2010/main" val="23513928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err="1" smtClean="0"/>
              <a:t>Rasch</a:t>
            </a:r>
            <a:r>
              <a:rPr lang="en-IE" b="1" dirty="0" smtClean="0"/>
              <a:t> </a:t>
            </a:r>
            <a:r>
              <a:rPr lang="en-IE" b="1" dirty="0" smtClean="0"/>
              <a:t>Modelling for </a:t>
            </a:r>
            <a:br>
              <a:rPr lang="en-IE" b="1" dirty="0" smtClean="0"/>
            </a:br>
            <a:r>
              <a:rPr lang="en-IE" b="1" dirty="0" smtClean="0"/>
              <a:t>Precise Diagnostic Feedback</a:t>
            </a:r>
            <a:endParaRPr lang="en-IE" b="1" dirty="0"/>
          </a:p>
        </p:txBody>
      </p:sp>
      <p:sp>
        <p:nvSpPr>
          <p:cNvPr id="4" name="Content Placeholder 3"/>
          <p:cNvSpPr>
            <a:spLocks noGrp="1"/>
          </p:cNvSpPr>
          <p:nvPr>
            <p:ph sz="half" idx="1"/>
          </p:nvPr>
        </p:nvSpPr>
        <p:spPr/>
        <p:txBody>
          <a:bodyPr>
            <a:normAutofit lnSpcReduction="10000"/>
          </a:bodyPr>
          <a:lstStyle/>
          <a:p>
            <a:pPr lvl="0">
              <a:buClr>
                <a:srgbClr val="92278F"/>
              </a:buClr>
              <a:buFont typeface="Arial" panose="020B0604020202020204" pitchFamily="34" charset="0"/>
              <a:buChar char="•"/>
            </a:pPr>
            <a:r>
              <a:rPr lang="en-US" altLang="en-US" sz="2400" dirty="0">
                <a:solidFill>
                  <a:prstClr val="black">
                    <a:lumMod val="75000"/>
                    <a:lumOff val="25000"/>
                  </a:prstClr>
                </a:solidFill>
              </a:rPr>
              <a:t>Every variable stretches across a continuum of </a:t>
            </a:r>
            <a:r>
              <a:rPr lang="en-US" altLang="en-US" sz="2400" b="1" dirty="0">
                <a:solidFill>
                  <a:schemeClr val="accent2">
                    <a:lumMod val="75000"/>
                  </a:schemeClr>
                </a:solidFill>
              </a:rPr>
              <a:t>simple-to-complex</a:t>
            </a:r>
            <a:r>
              <a:rPr lang="en-US" altLang="en-US" sz="2400" dirty="0">
                <a:solidFill>
                  <a:schemeClr val="accent2">
                    <a:lumMod val="75000"/>
                  </a:schemeClr>
                </a:solidFill>
              </a:rPr>
              <a:t> </a:t>
            </a:r>
            <a:r>
              <a:rPr lang="en-US" altLang="en-US" sz="2400" dirty="0">
                <a:solidFill>
                  <a:prstClr val="black">
                    <a:lumMod val="75000"/>
                    <a:lumOff val="25000"/>
                  </a:prstClr>
                </a:solidFill>
              </a:rPr>
              <a:t>tasks, levels of knowledge, affective characteristics, or cognitive abilities</a:t>
            </a:r>
          </a:p>
          <a:p>
            <a:pPr lvl="0">
              <a:buClr>
                <a:srgbClr val="92278F"/>
              </a:buClr>
              <a:buNone/>
            </a:pPr>
            <a:endParaRPr lang="en-US" altLang="en-US" sz="2400" dirty="0">
              <a:solidFill>
                <a:prstClr val="black">
                  <a:lumMod val="75000"/>
                  <a:lumOff val="25000"/>
                </a:prstClr>
              </a:solidFill>
            </a:endParaRPr>
          </a:p>
          <a:p>
            <a:pPr lvl="0">
              <a:buClr>
                <a:srgbClr val="92278F"/>
              </a:buClr>
              <a:buFont typeface="Arial" panose="020B0604020202020204" pitchFamily="34" charset="0"/>
              <a:buChar char="•"/>
            </a:pPr>
            <a:r>
              <a:rPr lang="en-US" altLang="en-US" sz="2400" dirty="0" smtClean="0">
                <a:solidFill>
                  <a:prstClr val="black">
                    <a:lumMod val="75000"/>
                    <a:lumOff val="25000"/>
                  </a:prstClr>
                </a:solidFill>
              </a:rPr>
              <a:t>Test developer constructs </a:t>
            </a:r>
            <a:r>
              <a:rPr lang="en-US" altLang="en-US" sz="2400" dirty="0">
                <a:solidFill>
                  <a:prstClr val="black">
                    <a:lumMod val="75000"/>
                    <a:lumOff val="25000"/>
                  </a:prstClr>
                </a:solidFill>
              </a:rPr>
              <a:t>a deliberate hierarchical arrangement of tasks like a ladder, that </a:t>
            </a:r>
            <a:r>
              <a:rPr lang="en-US" altLang="en-US" sz="2400" dirty="0" smtClean="0">
                <a:solidFill>
                  <a:prstClr val="black">
                    <a:lumMod val="75000"/>
                    <a:lumOff val="25000"/>
                  </a:prstClr>
                </a:solidFill>
              </a:rPr>
              <a:t>a </a:t>
            </a:r>
            <a:r>
              <a:rPr lang="en-US" altLang="en-US" sz="2400" dirty="0">
                <a:solidFill>
                  <a:prstClr val="black">
                    <a:lumMod val="75000"/>
                    <a:lumOff val="25000"/>
                  </a:prstClr>
                </a:solidFill>
              </a:rPr>
              <a:t>person is </a:t>
            </a:r>
            <a:r>
              <a:rPr lang="en-US" altLang="en-US" sz="2400" b="1" dirty="0">
                <a:solidFill>
                  <a:schemeClr val="accent2">
                    <a:lumMod val="75000"/>
                  </a:schemeClr>
                </a:solidFill>
              </a:rPr>
              <a:t>located along </a:t>
            </a:r>
            <a:r>
              <a:rPr lang="en-US" altLang="en-US" sz="2400" dirty="0">
                <a:solidFill>
                  <a:prstClr val="black">
                    <a:lumMod val="75000"/>
                    <a:lumOff val="25000"/>
                  </a:prstClr>
                </a:solidFill>
              </a:rPr>
              <a:t>and who can then be </a:t>
            </a:r>
            <a:r>
              <a:rPr lang="en-US" altLang="en-US" sz="2400" b="1" dirty="0">
                <a:solidFill>
                  <a:schemeClr val="accent2">
                    <a:lumMod val="75000"/>
                  </a:schemeClr>
                </a:solidFill>
              </a:rPr>
              <a:t>expected to advance </a:t>
            </a:r>
            <a:r>
              <a:rPr lang="en-US" altLang="en-US" sz="2400" dirty="0">
                <a:solidFill>
                  <a:prstClr val="black">
                    <a:lumMod val="75000"/>
                    <a:lumOff val="25000"/>
                  </a:prstClr>
                </a:solidFill>
              </a:rPr>
              <a:t>along that continuum (or up the ladder).</a:t>
            </a:r>
            <a:r>
              <a:rPr lang="en-US" altLang="en-US" dirty="0">
                <a:solidFill>
                  <a:prstClr val="black">
                    <a:lumMod val="75000"/>
                    <a:lumOff val="25000"/>
                  </a:prstClr>
                </a:solidFill>
              </a:rPr>
              <a:t> </a:t>
            </a:r>
          </a:p>
          <a:p>
            <a:endParaRPr lang="en-IE" dirty="0"/>
          </a:p>
        </p:txBody>
      </p:sp>
      <p:pic>
        <p:nvPicPr>
          <p:cNvPr id="6" name="Picture 5"/>
          <p:cNvPicPr>
            <a:picLocks noChangeAspect="1"/>
          </p:cNvPicPr>
          <p:nvPr/>
        </p:nvPicPr>
        <p:blipFill>
          <a:blip r:embed="rId2"/>
          <a:stretch>
            <a:fillRect/>
          </a:stretch>
        </p:blipFill>
        <p:spPr>
          <a:xfrm>
            <a:off x="8919218" y="404037"/>
            <a:ext cx="2459939" cy="5615193"/>
          </a:xfrm>
          <a:prstGeom prst="rect">
            <a:avLst/>
          </a:prstGeom>
        </p:spPr>
      </p:pic>
      <p:sp>
        <p:nvSpPr>
          <p:cNvPr id="7" name="TextBox 6"/>
          <p:cNvSpPr txBox="1">
            <a:spLocks noChangeArrowheads="1"/>
          </p:cNvSpPr>
          <p:nvPr/>
        </p:nvSpPr>
        <p:spPr bwMode="auto">
          <a:xfrm>
            <a:off x="8705407" y="688925"/>
            <a:ext cx="1295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ea typeface="ＭＳ Ｐゴシック" panose="020B0600070205080204" pitchFamily="34" charset="-128"/>
              </a:rPr>
              <a:t>High level, hard steps</a:t>
            </a:r>
          </a:p>
        </p:txBody>
      </p:sp>
      <p:sp>
        <p:nvSpPr>
          <p:cNvPr id="8" name="TextBox 7"/>
          <p:cNvSpPr txBox="1">
            <a:spLocks noChangeArrowheads="1"/>
          </p:cNvSpPr>
          <p:nvPr/>
        </p:nvSpPr>
        <p:spPr bwMode="auto">
          <a:xfrm>
            <a:off x="10288772" y="5046922"/>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latin typeface="Arial" panose="020B0604020202020204" pitchFamily="34" charset="0"/>
                <a:ea typeface="ＭＳ Ｐゴシック" panose="020B0600070205080204" pitchFamily="34" charset="-128"/>
              </a:rPr>
              <a:t>Low level, easy steps</a:t>
            </a:r>
          </a:p>
        </p:txBody>
      </p:sp>
      <p:pic>
        <p:nvPicPr>
          <p:cNvPr id="9" name="Picture 8"/>
          <p:cNvPicPr>
            <a:picLocks noChangeAspect="1"/>
          </p:cNvPicPr>
          <p:nvPr/>
        </p:nvPicPr>
        <p:blipFill>
          <a:blip r:embed="rId3"/>
          <a:stretch>
            <a:fillRect/>
          </a:stretch>
        </p:blipFill>
        <p:spPr>
          <a:xfrm>
            <a:off x="9164012" y="544863"/>
            <a:ext cx="1673590" cy="5333540"/>
          </a:xfrm>
          <a:prstGeom prst="rect">
            <a:avLst/>
          </a:prstGeom>
        </p:spPr>
      </p:pic>
    </p:spTree>
    <p:extLst>
      <p:ext uri="{BB962C8B-B14F-4D97-AF65-F5344CB8AC3E}">
        <p14:creationId xmlns:p14="http://schemas.microsoft.com/office/powerpoint/2010/main" val="335381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38582" y="225996"/>
            <a:ext cx="10058400" cy="1450757"/>
          </a:xfrm>
        </p:spPr>
        <p:txBody>
          <a:bodyPr>
            <a:normAutofit/>
          </a:bodyPr>
          <a:lstStyle/>
          <a:p>
            <a:r>
              <a:rPr lang="en-IE" b="1" dirty="0" err="1" smtClean="0"/>
              <a:t>Rasch</a:t>
            </a:r>
            <a:r>
              <a:rPr lang="en-IE" b="1" dirty="0" smtClean="0"/>
              <a:t> Modelling for </a:t>
            </a:r>
            <a:br>
              <a:rPr lang="en-IE" b="1" dirty="0" smtClean="0"/>
            </a:br>
            <a:r>
              <a:rPr lang="en-IE" b="1" dirty="0" smtClean="0"/>
              <a:t>Precise Diagnostic Feedback</a:t>
            </a:r>
            <a:endParaRPr lang="en-IE" b="1" dirty="0"/>
          </a:p>
        </p:txBody>
      </p:sp>
      <p:pic>
        <p:nvPicPr>
          <p:cNvPr id="6" name="Content Placeholder 5"/>
          <p:cNvPicPr>
            <a:picLocks noGrp="1" noChangeAspect="1"/>
          </p:cNvPicPr>
          <p:nvPr>
            <p:ph sz="half" idx="1"/>
          </p:nvPr>
        </p:nvPicPr>
        <p:blipFill rotWithShape="1">
          <a:blip r:embed="rId3"/>
          <a:srcRect l="53962" t="22859" r="10946" b="8937"/>
          <a:stretch/>
        </p:blipFill>
        <p:spPr>
          <a:xfrm>
            <a:off x="7102311" y="287078"/>
            <a:ext cx="4595629" cy="5582418"/>
          </a:xfrm>
          <a:prstGeom prst="rect">
            <a:avLst/>
          </a:prstGeom>
        </p:spPr>
      </p:pic>
      <p:sp>
        <p:nvSpPr>
          <p:cNvPr id="6146" name="Date Placeholder 3"/>
          <p:cNvSpPr>
            <a:spLocks noGrp="1"/>
          </p:cNvSpPr>
          <p:nvPr>
            <p:ph type="dt" sz="half"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US" altLang="en-US" sz="1200" dirty="0">
              <a:solidFill>
                <a:srgbClr val="898989"/>
              </a:solidFill>
              <a:ea typeface="MS PGothic" pitchFamily="34" charset="-128"/>
            </a:endParaRPr>
          </a:p>
        </p:txBody>
      </p:sp>
      <p:sp>
        <p:nvSpPr>
          <p:cNvPr id="6147" name="Footer Placeholder 4"/>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Tx/>
              <a:buNone/>
              <a:defRPr/>
            </a:pPr>
            <a:endParaRPr lang="en-US" altLang="en-US" sz="1200" dirty="0">
              <a:solidFill>
                <a:srgbClr val="898989"/>
              </a:solidFill>
              <a:ea typeface="MS PGothic" pitchFamily="34" charset="-128"/>
            </a:endParaRPr>
          </a:p>
        </p:txBody>
      </p:sp>
      <p:sp>
        <p:nvSpPr>
          <p:cNvPr id="2150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B08BB9-4A3A-4E12-AC39-74A70547A690}" type="slidenum">
              <a:rPr lang="en-US" altLang="en-US" sz="1200">
                <a:solidFill>
                  <a:srgbClr val="898989"/>
                </a:solidFill>
                <a:ea typeface="ＭＳ Ｐゴシック" panose="020B0600070205080204" pitchFamily="34" charset="-128"/>
              </a:rPr>
              <a:pPr>
                <a:spcBef>
                  <a:spcPct val="0"/>
                </a:spcBef>
                <a:buFontTx/>
                <a:buNone/>
              </a:pPr>
              <a:t>22</a:t>
            </a:fld>
            <a:endParaRPr lang="en-US" altLang="en-US" sz="1200">
              <a:solidFill>
                <a:srgbClr val="898989"/>
              </a:solidFill>
              <a:ea typeface="ＭＳ Ｐゴシック" panose="020B0600070205080204" pitchFamily="34" charset="-128"/>
            </a:endParaRPr>
          </a:p>
        </p:txBody>
      </p:sp>
      <p:sp>
        <p:nvSpPr>
          <p:cNvPr id="9" name="TextBox 8"/>
          <p:cNvSpPr txBox="1"/>
          <p:nvPr/>
        </p:nvSpPr>
        <p:spPr>
          <a:xfrm>
            <a:off x="446568" y="1929222"/>
            <a:ext cx="6485860" cy="4278094"/>
          </a:xfrm>
          <a:prstGeom prst="rect">
            <a:avLst/>
          </a:prstGeom>
          <a:noFill/>
        </p:spPr>
        <p:txBody>
          <a:bodyPr wrap="square" rtlCol="0">
            <a:spAutoFit/>
          </a:bodyPr>
          <a:lstStyle/>
          <a:p>
            <a:pPr marL="285750" indent="-285750">
              <a:buFont typeface="Arial" panose="020B0604020202020204" pitchFamily="34" charset="0"/>
              <a:buChar char="•"/>
            </a:pPr>
            <a:endParaRPr lang="en-IE" i="1" dirty="0" smtClean="0"/>
          </a:p>
          <a:p>
            <a:pPr marL="285750" indent="-285750">
              <a:buFont typeface="Arial" panose="020B0604020202020204" pitchFamily="34" charset="0"/>
              <a:buChar char="•"/>
            </a:pPr>
            <a:r>
              <a:rPr lang="en-IE" i="1" dirty="0" smtClean="0"/>
              <a:t>A priori </a:t>
            </a:r>
            <a:r>
              <a:rPr lang="en-IE" dirty="0" smtClean="0"/>
              <a:t>hypothesized structure of construct</a:t>
            </a:r>
          </a:p>
          <a:p>
            <a:endParaRPr lang="en-IE" dirty="0">
              <a:solidFill>
                <a:schemeClr val="accent1"/>
              </a:solidFill>
            </a:endParaRPr>
          </a:p>
          <a:p>
            <a:pPr marL="285750" indent="-285750">
              <a:buFont typeface="Arial" panose="020B0604020202020204" pitchFamily="34" charset="0"/>
              <a:buChar char="•"/>
            </a:pPr>
            <a:r>
              <a:rPr lang="en-IE" dirty="0" smtClean="0"/>
              <a:t>Ideally: candidates &amp; items placed along the same scale </a:t>
            </a:r>
            <a:br>
              <a:rPr lang="en-IE" dirty="0" smtClean="0"/>
            </a:br>
            <a:r>
              <a:rPr lang="en-IE" sz="1400" dirty="0" smtClean="0"/>
              <a:t>(easy items/lower ability candidates             hard items/higher ability candidates)</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r>
              <a:rPr lang="en-IE" dirty="0" smtClean="0"/>
              <a:t>Usually requires multiple iterations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smtClean="0"/>
              <a:t>“Fit” statistics indicate how well the data fits the model and thus how much confidence you can have in using this approach</a:t>
            </a:r>
          </a:p>
          <a:p>
            <a:pPr marL="285750" indent="-285750">
              <a:buFont typeface="Arial" panose="020B0604020202020204" pitchFamily="34" charset="0"/>
              <a:buChar char="•"/>
            </a:pPr>
            <a:endParaRPr lang="en-IE" sz="1400" dirty="0"/>
          </a:p>
          <a:p>
            <a:pPr marL="285750" indent="-285750">
              <a:buFont typeface="Arial" panose="020B0604020202020204" pitchFamily="34" charset="0"/>
              <a:buChar char="•"/>
            </a:pPr>
            <a:endParaRPr lang="en-IE" sz="1400"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smtClean="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p:txBody>
      </p:sp>
      <p:sp>
        <p:nvSpPr>
          <p:cNvPr id="10" name="Right Arrow 9"/>
          <p:cNvSpPr/>
          <p:nvPr/>
        </p:nvSpPr>
        <p:spPr>
          <a:xfrm>
            <a:off x="3523708" y="3078287"/>
            <a:ext cx="322290" cy="2071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2438581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Over to You…</a:t>
            </a:r>
            <a:endParaRPr lang="en-IE" b="1" dirty="0"/>
          </a:p>
        </p:txBody>
      </p:sp>
      <p:pic>
        <p:nvPicPr>
          <p:cNvPr id="3074" name="Picture 2" descr="Image result for de bono six thinking hats pdf"/>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57" t="6089"/>
          <a:stretch/>
        </p:blipFill>
        <p:spPr bwMode="auto">
          <a:xfrm>
            <a:off x="1796902" y="1850065"/>
            <a:ext cx="8304028" cy="4198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8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IE" dirty="0" smtClean="0"/>
          </a:p>
          <a:p>
            <a:endParaRPr lang="en-IE" dirty="0" smtClean="0"/>
          </a:p>
          <a:p>
            <a:endParaRPr lang="en-IE" dirty="0" smtClean="0"/>
          </a:p>
          <a:p>
            <a:endParaRPr lang="en-IE" dirty="0"/>
          </a:p>
          <a:p>
            <a:endParaRPr lang="en-IE" dirty="0" smtClean="0"/>
          </a:p>
          <a:p>
            <a:endParaRPr lang="en-IE" dirty="0"/>
          </a:p>
          <a:p>
            <a:pPr marL="0" indent="0">
              <a:buNone/>
            </a:pPr>
            <a:endParaRPr lang="en-IE" dirty="0"/>
          </a:p>
          <a:p>
            <a:endParaRPr lang="en-IE" dirty="0"/>
          </a:p>
        </p:txBody>
      </p:sp>
      <p:pic>
        <p:nvPicPr>
          <p:cNvPr id="6146" name="Picture 2" descr="Image result for People often say that motivation doesnât last. Well, neither does bathing â thatâs why we recommend it da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855407"/>
            <a:ext cx="9394723" cy="415904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687624" y="5615339"/>
            <a:ext cx="8533008" cy="523220"/>
          </a:xfrm>
          <a:prstGeom prst="rect">
            <a:avLst/>
          </a:prstGeom>
          <a:noFill/>
        </p:spPr>
        <p:txBody>
          <a:bodyPr wrap="square" rtlCol="0">
            <a:spAutoFit/>
          </a:bodyPr>
          <a:lstStyle/>
          <a:p>
            <a:pPr algn="ctr"/>
            <a:r>
              <a:rPr lang="en-IE" sz="2800" b="1" dirty="0" smtClean="0"/>
              <a:t>Thank you for your time, attention and engagement.</a:t>
            </a:r>
            <a:endParaRPr lang="en-IE" b="1" dirty="0"/>
          </a:p>
        </p:txBody>
      </p:sp>
    </p:spTree>
    <p:extLst>
      <p:ext uri="{BB962C8B-B14F-4D97-AF65-F5344CB8AC3E}">
        <p14:creationId xmlns:p14="http://schemas.microsoft.com/office/powerpoint/2010/main" val="204599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Feedback </a:t>
            </a:r>
            <a:endParaRPr lang="en-IE" b="1" dirty="0"/>
          </a:p>
        </p:txBody>
      </p:sp>
      <p:sp>
        <p:nvSpPr>
          <p:cNvPr id="3" name="Content Placeholder 2"/>
          <p:cNvSpPr>
            <a:spLocks noGrp="1"/>
          </p:cNvSpPr>
          <p:nvPr>
            <p:ph idx="1"/>
          </p:nvPr>
        </p:nvSpPr>
        <p:spPr/>
        <p:txBody>
          <a:bodyPr>
            <a:normAutofit lnSpcReduction="10000"/>
          </a:bodyPr>
          <a:lstStyle/>
          <a:p>
            <a:pPr marL="0" indent="0">
              <a:buNone/>
            </a:pPr>
            <a:r>
              <a:rPr lang="en-IE" sz="2400" dirty="0" smtClean="0"/>
              <a:t>Additional </a:t>
            </a:r>
            <a:r>
              <a:rPr lang="en-IE" sz="2400" dirty="0"/>
              <a:t>i</a:t>
            </a:r>
            <a:r>
              <a:rPr lang="en-IE" sz="2400" dirty="0" smtClean="0"/>
              <a:t>nformation </a:t>
            </a:r>
            <a:r>
              <a:rPr lang="en-IE" sz="2400" dirty="0"/>
              <a:t>that </a:t>
            </a:r>
            <a:r>
              <a:rPr lang="en-IE" sz="2400" dirty="0" smtClean="0"/>
              <a:t>can: </a:t>
            </a:r>
          </a:p>
          <a:p>
            <a:pPr marL="571500" indent="-571500">
              <a:buAutoNum type="romanLcParenBoth"/>
            </a:pPr>
            <a:r>
              <a:rPr lang="en-IE" sz="2400" dirty="0" smtClean="0"/>
              <a:t>guide </a:t>
            </a:r>
            <a:r>
              <a:rPr lang="en-IE" sz="2400" dirty="0"/>
              <a:t>failing candidates’ remedial studies and </a:t>
            </a:r>
            <a:endParaRPr lang="en-IE" sz="2400" dirty="0" smtClean="0"/>
          </a:p>
          <a:p>
            <a:pPr marL="571500" indent="-571500">
              <a:buFont typeface="Calibri" panose="020F0502020204030204" pitchFamily="34" charset="0"/>
              <a:buAutoNum type="romanLcParenBoth"/>
            </a:pPr>
            <a:r>
              <a:rPr lang="en-IE" sz="2400" dirty="0" smtClean="0"/>
              <a:t>assist </a:t>
            </a:r>
            <a:r>
              <a:rPr lang="en-IE" sz="2400" dirty="0"/>
              <a:t>institutions in evaluating the success of their programmes and identifying areas that may need to be </a:t>
            </a:r>
            <a:r>
              <a:rPr lang="en-IE" sz="2400" dirty="0" smtClean="0"/>
              <a:t>modified (</a:t>
            </a:r>
            <a:r>
              <a:rPr lang="en-IE" sz="2400" dirty="0"/>
              <a:t>O’Leary &amp; Scully, 2018)</a:t>
            </a:r>
          </a:p>
          <a:p>
            <a:pPr marL="0" indent="0">
              <a:buNone/>
            </a:pPr>
            <a:r>
              <a:rPr lang="en-IE" b="1" dirty="0" smtClean="0"/>
              <a:t>		</a:t>
            </a:r>
          </a:p>
          <a:p>
            <a:pPr marL="0" indent="0">
              <a:buNone/>
            </a:pPr>
            <a:r>
              <a:rPr lang="en-IE" b="1" dirty="0"/>
              <a:t>	</a:t>
            </a:r>
            <a:r>
              <a:rPr lang="en-IE" b="1" dirty="0" smtClean="0"/>
              <a:t>		</a:t>
            </a:r>
            <a:r>
              <a:rPr lang="en-IE" sz="2800" b="1" dirty="0" smtClean="0"/>
              <a:t>Diagnostic Feedback</a:t>
            </a:r>
          </a:p>
          <a:p>
            <a:pPr marL="0" indent="0">
              <a:buNone/>
            </a:pPr>
            <a:endParaRPr lang="en-IE" b="1" dirty="0"/>
          </a:p>
          <a:p>
            <a:pPr marL="0" indent="0">
              <a:buNone/>
            </a:pPr>
            <a:r>
              <a:rPr lang="en-IE" i="1" dirty="0" smtClean="0"/>
              <a:t>	</a:t>
            </a:r>
            <a:r>
              <a:rPr lang="en-IE" sz="2400" i="1" dirty="0" smtClean="0"/>
              <a:t>“Candidates who fail may profit from information about the areas in </a:t>
            </a:r>
            <a:r>
              <a:rPr lang="en-IE" sz="2400" i="1" dirty="0" smtClean="0"/>
              <a:t>	 	   which their performance </a:t>
            </a:r>
            <a:r>
              <a:rPr lang="en-IE" sz="2400" i="1" dirty="0" smtClean="0"/>
              <a:t>was especially </a:t>
            </a:r>
            <a:r>
              <a:rPr lang="en-IE" sz="2400" i="1" dirty="0" smtClean="0"/>
              <a:t>weak”  -</a:t>
            </a:r>
            <a:r>
              <a:rPr lang="en-IE" sz="1600" dirty="0" smtClean="0"/>
              <a:t>AERA</a:t>
            </a:r>
            <a:r>
              <a:rPr lang="en-IE" sz="1600" dirty="0" smtClean="0"/>
              <a:t>, APA &amp; NCME, 2014, </a:t>
            </a:r>
            <a:r>
              <a:rPr lang="en-IE" sz="1600" dirty="0" smtClean="0"/>
              <a:t>p.176 </a:t>
            </a:r>
            <a:endParaRPr lang="en-IE" sz="1600" dirty="0" smtClean="0"/>
          </a:p>
          <a:p>
            <a:pPr marL="0" indent="0">
              <a:buNone/>
            </a:pPr>
            <a:endParaRPr lang="en-IE" i="1" dirty="0"/>
          </a:p>
          <a:p>
            <a:pPr marL="0" indent="0">
              <a:buNone/>
            </a:pPr>
            <a:endParaRPr lang="en-IE" dirty="0"/>
          </a:p>
        </p:txBody>
      </p:sp>
      <p:sp>
        <p:nvSpPr>
          <p:cNvPr id="4" name="Right Arrow 3"/>
          <p:cNvSpPr/>
          <p:nvPr/>
        </p:nvSpPr>
        <p:spPr>
          <a:xfrm>
            <a:off x="2579427" y="3857414"/>
            <a:ext cx="1101237" cy="575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82578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err="1" smtClean="0"/>
              <a:t>Subscore</a:t>
            </a:r>
            <a:r>
              <a:rPr lang="en-IE" b="1" dirty="0" smtClean="0"/>
              <a:t> Reporting </a:t>
            </a:r>
            <a:endParaRPr lang="en-IE"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IE" sz="2400" dirty="0" smtClean="0"/>
              <a:t>Providing candidates with multiple scores reflecting performance on different </a:t>
            </a:r>
            <a:r>
              <a:rPr lang="en-IE" sz="2400" b="1" dirty="0" smtClean="0"/>
              <a:t>dimensions </a:t>
            </a:r>
          </a:p>
          <a:p>
            <a:pPr>
              <a:buFont typeface="Arial" panose="020B0604020202020204" pitchFamily="34" charset="0"/>
              <a:buChar char="•"/>
            </a:pPr>
            <a:endParaRPr lang="en-IE" sz="2400" b="1" dirty="0" smtClean="0"/>
          </a:p>
          <a:p>
            <a:pPr>
              <a:buFont typeface="Arial" panose="020B0604020202020204" pitchFamily="34" charset="0"/>
              <a:buChar char="•"/>
            </a:pPr>
            <a:r>
              <a:rPr lang="en-IE" sz="2400" b="1" dirty="0" smtClean="0"/>
              <a:t>Content areas </a:t>
            </a:r>
            <a:r>
              <a:rPr lang="en-IE" sz="2400" i="1" dirty="0" smtClean="0"/>
              <a:t>e.g. </a:t>
            </a:r>
            <a:r>
              <a:rPr lang="en-IE" sz="2400" dirty="0" smtClean="0"/>
              <a:t>physician licensure exam comprised of </a:t>
            </a:r>
            <a:r>
              <a:rPr lang="en-IE" sz="2400" i="1" dirty="0" smtClean="0"/>
              <a:t>anatomy, biochemistry, pathology </a:t>
            </a:r>
            <a:r>
              <a:rPr lang="en-IE" sz="2400" dirty="0" smtClean="0"/>
              <a:t>&amp; </a:t>
            </a:r>
            <a:r>
              <a:rPr lang="en-IE" sz="2400" i="1" dirty="0" smtClean="0"/>
              <a:t>pharmacology</a:t>
            </a:r>
            <a:r>
              <a:rPr lang="en-IE" sz="2400" dirty="0" smtClean="0"/>
              <a:t> dimensions </a:t>
            </a:r>
          </a:p>
          <a:p>
            <a:pPr>
              <a:buFont typeface="Arial" panose="020B0604020202020204" pitchFamily="34" charset="0"/>
              <a:buChar char="•"/>
            </a:pPr>
            <a:endParaRPr lang="en-IE" sz="2400" b="1" dirty="0"/>
          </a:p>
          <a:p>
            <a:pPr>
              <a:buFont typeface="Arial" panose="020B0604020202020204" pitchFamily="34" charset="0"/>
              <a:buChar char="•"/>
            </a:pPr>
            <a:r>
              <a:rPr lang="en-IE" sz="2400" b="1" dirty="0" smtClean="0"/>
              <a:t>Cognitive Processes </a:t>
            </a:r>
            <a:r>
              <a:rPr lang="en-IE" sz="2400" i="1" dirty="0" smtClean="0"/>
              <a:t>e.g. </a:t>
            </a:r>
            <a:r>
              <a:rPr lang="en-IE" sz="2400" dirty="0" smtClean="0"/>
              <a:t>TIMSS educational assessment comprised of</a:t>
            </a:r>
            <a:r>
              <a:rPr lang="en-IE" sz="2400" dirty="0"/>
              <a:t> </a:t>
            </a:r>
            <a:r>
              <a:rPr lang="en-IE" sz="2400" i="1" dirty="0" smtClean="0"/>
              <a:t>knowing, applying &amp; reasoning </a:t>
            </a:r>
            <a:r>
              <a:rPr lang="en-IE" sz="2400" dirty="0" smtClean="0"/>
              <a:t>dimensions</a:t>
            </a:r>
          </a:p>
          <a:p>
            <a:pPr>
              <a:buFont typeface="Arial" panose="020B0604020202020204" pitchFamily="34" charset="0"/>
              <a:buChar char="•"/>
            </a:pPr>
            <a:endParaRPr lang="en-IE" sz="2400" dirty="0"/>
          </a:p>
          <a:p>
            <a:pPr>
              <a:buFont typeface="Arial" panose="020B0604020202020204" pitchFamily="34" charset="0"/>
              <a:buChar char="•"/>
            </a:pPr>
            <a:endParaRPr lang="en-IE" i="1" dirty="0"/>
          </a:p>
        </p:txBody>
      </p:sp>
    </p:spTree>
    <p:extLst>
      <p:ext uri="{BB962C8B-B14F-4D97-AF65-F5344CB8AC3E}">
        <p14:creationId xmlns:p14="http://schemas.microsoft.com/office/powerpoint/2010/main" val="1453132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
            </a:r>
            <a:br>
              <a:rPr lang="en-IE" b="1" dirty="0" smtClean="0"/>
            </a:br>
            <a:r>
              <a:rPr lang="en-IE" b="1" dirty="0" err="1" smtClean="0"/>
              <a:t>Subscore</a:t>
            </a:r>
            <a:r>
              <a:rPr lang="en-IE" b="1" dirty="0" smtClean="0"/>
              <a:t> Reporting: Some Concerns </a:t>
            </a:r>
            <a:endParaRPr lang="en-IE" b="1" dirty="0"/>
          </a:p>
        </p:txBody>
      </p:sp>
      <p:sp>
        <p:nvSpPr>
          <p:cNvPr id="3" name="Content Placeholder 2"/>
          <p:cNvSpPr>
            <a:spLocks noGrp="1"/>
          </p:cNvSpPr>
          <p:nvPr>
            <p:ph sz="half" idx="1"/>
          </p:nvPr>
        </p:nvSpPr>
        <p:spPr/>
        <p:txBody>
          <a:bodyPr>
            <a:normAutofit lnSpcReduction="10000"/>
          </a:bodyPr>
          <a:lstStyle/>
          <a:p>
            <a:pPr>
              <a:buFont typeface="Arial" panose="020B0604020202020204" pitchFamily="34" charset="0"/>
              <a:buChar char="•"/>
            </a:pPr>
            <a:r>
              <a:rPr lang="en-IE" sz="2400" dirty="0"/>
              <a:t>Construct should be </a:t>
            </a:r>
            <a:br>
              <a:rPr lang="en-IE" sz="2400" dirty="0"/>
            </a:br>
            <a:r>
              <a:rPr lang="en-IE" sz="2400" b="1" dirty="0" smtClean="0"/>
              <a:t>truly multi-dimensional</a:t>
            </a:r>
          </a:p>
          <a:p>
            <a:pPr>
              <a:buFont typeface="Arial" panose="020B0604020202020204" pitchFamily="34" charset="0"/>
              <a:buChar char="•"/>
            </a:pPr>
            <a:endParaRPr lang="en-IE" sz="2400" b="1" dirty="0"/>
          </a:p>
          <a:p>
            <a:pPr>
              <a:buFont typeface="Arial" panose="020B0604020202020204" pitchFamily="34" charset="0"/>
              <a:buChar char="•"/>
            </a:pPr>
            <a:r>
              <a:rPr lang="en-IE" sz="2400" dirty="0"/>
              <a:t>Test should be </a:t>
            </a:r>
            <a:r>
              <a:rPr lang="en-IE" sz="2400" b="1" dirty="0"/>
              <a:t>explicitly designed </a:t>
            </a:r>
            <a:r>
              <a:rPr lang="en-IE" sz="2400" dirty="0"/>
              <a:t>to reflect this multi-dimensionality </a:t>
            </a:r>
            <a:endParaRPr lang="en-IE" sz="2400" dirty="0" smtClean="0"/>
          </a:p>
          <a:p>
            <a:pPr>
              <a:buFont typeface="Arial" panose="020B0604020202020204" pitchFamily="34" charset="0"/>
              <a:buChar char="•"/>
            </a:pPr>
            <a:endParaRPr lang="en-IE" sz="2400" dirty="0"/>
          </a:p>
          <a:p>
            <a:pPr>
              <a:buFont typeface="Arial" panose="020B0604020202020204" pitchFamily="34" charset="0"/>
              <a:buChar char="•"/>
            </a:pPr>
            <a:r>
              <a:rPr lang="en-IE" sz="2400" dirty="0" smtClean="0"/>
              <a:t>Many </a:t>
            </a:r>
            <a:r>
              <a:rPr lang="en-IE" sz="2400" dirty="0" smtClean="0"/>
              <a:t>test publishers </a:t>
            </a:r>
            <a:r>
              <a:rPr lang="en-IE" sz="2400" dirty="0"/>
              <a:t>engage in </a:t>
            </a:r>
            <a:r>
              <a:rPr lang="en-IE" sz="2400" b="1" dirty="0" smtClean="0"/>
              <a:t>retrofitting - </a:t>
            </a:r>
            <a:r>
              <a:rPr lang="en-IE" sz="2400" dirty="0" smtClean="0"/>
              <a:t>tends to yield psychometrically unsound </a:t>
            </a:r>
            <a:r>
              <a:rPr lang="en-IE" sz="2400" dirty="0" smtClean="0"/>
              <a:t>subscales </a:t>
            </a:r>
            <a:r>
              <a:rPr lang="en-IE" dirty="0" smtClean="0"/>
              <a:t>	    </a:t>
            </a:r>
            <a:r>
              <a:rPr lang="en-IE" i="1" dirty="0" smtClean="0"/>
              <a:t>             </a:t>
            </a:r>
            <a:r>
              <a:rPr lang="en-IE" sz="1500" i="1" dirty="0" smtClean="0"/>
              <a:t>-</a:t>
            </a:r>
            <a:r>
              <a:rPr lang="en-IE" sz="1500" i="1" dirty="0" err="1" smtClean="0"/>
              <a:t>Sinharay</a:t>
            </a:r>
            <a:r>
              <a:rPr lang="en-IE" sz="1500" i="1" dirty="0" smtClean="0"/>
              <a:t>, </a:t>
            </a:r>
            <a:r>
              <a:rPr lang="en-IE" sz="1500" i="1" dirty="0" err="1" smtClean="0"/>
              <a:t>Puhan</a:t>
            </a:r>
            <a:r>
              <a:rPr lang="en-IE" sz="1500" i="1" dirty="0" smtClean="0"/>
              <a:t>, </a:t>
            </a:r>
            <a:r>
              <a:rPr lang="en-IE" sz="1500" i="1" dirty="0" err="1" smtClean="0"/>
              <a:t>Haberman</a:t>
            </a:r>
            <a:r>
              <a:rPr lang="en-IE" sz="1500" i="1" dirty="0"/>
              <a:t> </a:t>
            </a:r>
            <a:r>
              <a:rPr lang="en-IE" sz="1500" i="1" dirty="0" smtClean="0"/>
              <a:t>(2011) </a:t>
            </a:r>
            <a:endParaRPr lang="en-IE" sz="1500" i="1" dirty="0"/>
          </a:p>
        </p:txBody>
      </p:sp>
      <p:pic>
        <p:nvPicPr>
          <p:cNvPr id="5" name="Content Placeholder 11"/>
          <p:cNvPicPr>
            <a:picLocks noGrp="1" noChangeAspect="1"/>
          </p:cNvPicPr>
          <p:nvPr>
            <p:ph sz="half" idx="2"/>
          </p:nvPr>
        </p:nvPicPr>
        <p:blipFill>
          <a:blip r:embed="rId3"/>
          <a:stretch>
            <a:fillRect/>
          </a:stretch>
        </p:blipFill>
        <p:spPr>
          <a:xfrm>
            <a:off x="6303058" y="1903688"/>
            <a:ext cx="4767485" cy="3907875"/>
          </a:xfrm>
          <a:prstGeom prst="rect">
            <a:avLst/>
          </a:prstGeom>
        </p:spPr>
      </p:pic>
    </p:spTree>
    <p:extLst>
      <p:ext uri="{BB962C8B-B14F-4D97-AF65-F5344CB8AC3E}">
        <p14:creationId xmlns:p14="http://schemas.microsoft.com/office/powerpoint/2010/main" val="1759196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dirty="0" err="1" smtClean="0"/>
              <a:t>Subscore</a:t>
            </a:r>
            <a:r>
              <a:rPr lang="en-IE" b="1" dirty="0" smtClean="0"/>
              <a:t> Reporting: </a:t>
            </a:r>
            <a:br>
              <a:rPr lang="en-IE" b="1" dirty="0" smtClean="0"/>
            </a:br>
            <a:r>
              <a:rPr lang="en-IE" b="1" dirty="0" smtClean="0"/>
              <a:t>Gathering evidence of validity &amp; reliability</a:t>
            </a:r>
            <a:endParaRPr lang="en-IE" b="1" dirty="0"/>
          </a:p>
        </p:txBody>
      </p:sp>
      <p:sp>
        <p:nvSpPr>
          <p:cNvPr id="5" name="Oval Callout 4"/>
          <p:cNvSpPr/>
          <p:nvPr/>
        </p:nvSpPr>
        <p:spPr>
          <a:xfrm>
            <a:off x="0" y="1861524"/>
            <a:ext cx="2759241" cy="2213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extBox 5"/>
          <p:cNvSpPr txBox="1"/>
          <p:nvPr/>
        </p:nvSpPr>
        <p:spPr>
          <a:xfrm>
            <a:off x="452187" y="1943754"/>
            <a:ext cx="1844843" cy="1938992"/>
          </a:xfrm>
          <a:prstGeom prst="rect">
            <a:avLst/>
          </a:prstGeom>
          <a:noFill/>
        </p:spPr>
        <p:txBody>
          <a:bodyPr wrap="square" rtlCol="0">
            <a:spAutoFit/>
          </a:bodyPr>
          <a:lstStyle/>
          <a:p>
            <a:pPr algn="ctr"/>
            <a:r>
              <a:rPr lang="en-IE" sz="2400" b="1" dirty="0" smtClean="0">
                <a:solidFill>
                  <a:schemeClr val="bg1"/>
                </a:solidFill>
              </a:rPr>
              <a:t>Do the </a:t>
            </a:r>
            <a:r>
              <a:rPr lang="en-IE" sz="2400" b="1" dirty="0" err="1" smtClean="0">
                <a:solidFill>
                  <a:schemeClr val="bg1"/>
                </a:solidFill>
              </a:rPr>
              <a:t>subscore</a:t>
            </a:r>
            <a:r>
              <a:rPr lang="en-IE" sz="2400" b="1" dirty="0" smtClean="0">
                <a:solidFill>
                  <a:schemeClr val="bg1"/>
                </a:solidFill>
              </a:rPr>
              <a:t> means differ from one another?</a:t>
            </a:r>
            <a:endParaRPr lang="en-IE" sz="2400" b="1" dirty="0">
              <a:solidFill>
                <a:schemeClr val="bg1"/>
              </a:solidFill>
            </a:endParaRPr>
          </a:p>
        </p:txBody>
      </p:sp>
      <p:sp>
        <p:nvSpPr>
          <p:cNvPr id="7" name="Oval Callout 6"/>
          <p:cNvSpPr/>
          <p:nvPr/>
        </p:nvSpPr>
        <p:spPr>
          <a:xfrm>
            <a:off x="6799196" y="1794160"/>
            <a:ext cx="3028952" cy="2489963"/>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Callout 7"/>
          <p:cNvSpPr/>
          <p:nvPr/>
        </p:nvSpPr>
        <p:spPr>
          <a:xfrm>
            <a:off x="9463042" y="2653306"/>
            <a:ext cx="2759241" cy="2213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Callout 8"/>
          <p:cNvSpPr/>
          <p:nvPr/>
        </p:nvSpPr>
        <p:spPr>
          <a:xfrm>
            <a:off x="2034168" y="2613287"/>
            <a:ext cx="2759241" cy="2213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Callout 9"/>
          <p:cNvSpPr/>
          <p:nvPr/>
        </p:nvSpPr>
        <p:spPr>
          <a:xfrm>
            <a:off x="4409173" y="2415888"/>
            <a:ext cx="2759241" cy="22138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Callout 10"/>
          <p:cNvSpPr/>
          <p:nvPr/>
        </p:nvSpPr>
        <p:spPr>
          <a:xfrm>
            <a:off x="7488262" y="4163623"/>
            <a:ext cx="2443505" cy="184772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p:cNvSpPr txBox="1"/>
          <p:nvPr/>
        </p:nvSpPr>
        <p:spPr>
          <a:xfrm>
            <a:off x="2311518" y="2935363"/>
            <a:ext cx="2339139" cy="1569660"/>
          </a:xfrm>
          <a:prstGeom prst="rect">
            <a:avLst/>
          </a:prstGeom>
          <a:noFill/>
        </p:spPr>
        <p:txBody>
          <a:bodyPr wrap="square" rtlCol="0">
            <a:spAutoFit/>
          </a:bodyPr>
          <a:lstStyle/>
          <a:p>
            <a:pPr algn="ctr"/>
            <a:r>
              <a:rPr lang="en-IE" sz="2400" b="1" dirty="0" smtClean="0">
                <a:solidFill>
                  <a:schemeClr val="bg1"/>
                </a:solidFill>
              </a:rPr>
              <a:t>Are the correlations among the </a:t>
            </a:r>
            <a:r>
              <a:rPr lang="en-IE" sz="2400" b="1" dirty="0" err="1" smtClean="0">
                <a:solidFill>
                  <a:schemeClr val="bg1"/>
                </a:solidFill>
              </a:rPr>
              <a:t>subscores</a:t>
            </a:r>
            <a:r>
              <a:rPr lang="en-IE" sz="2400" b="1" dirty="0" smtClean="0">
                <a:solidFill>
                  <a:schemeClr val="bg1"/>
                </a:solidFill>
              </a:rPr>
              <a:t> &lt;.90?</a:t>
            </a:r>
            <a:endParaRPr lang="en-IE" sz="2400" b="1" dirty="0">
              <a:solidFill>
                <a:schemeClr val="bg1"/>
              </a:solidFill>
            </a:endParaRPr>
          </a:p>
        </p:txBody>
      </p:sp>
      <p:sp>
        <p:nvSpPr>
          <p:cNvPr id="13" name="TextBox 12"/>
          <p:cNvSpPr txBox="1"/>
          <p:nvPr/>
        </p:nvSpPr>
        <p:spPr>
          <a:xfrm>
            <a:off x="4493795" y="2665947"/>
            <a:ext cx="2759241" cy="1569660"/>
          </a:xfrm>
          <a:prstGeom prst="rect">
            <a:avLst/>
          </a:prstGeom>
          <a:noFill/>
        </p:spPr>
        <p:txBody>
          <a:bodyPr wrap="square" rtlCol="0">
            <a:spAutoFit/>
          </a:bodyPr>
          <a:lstStyle/>
          <a:p>
            <a:pPr algn="ctr"/>
            <a:r>
              <a:rPr lang="en-IE" sz="2400" b="1" dirty="0" smtClean="0">
                <a:solidFill>
                  <a:schemeClr val="bg1"/>
                </a:solidFill>
              </a:rPr>
              <a:t>Does a factor analysis support the proposed multi-dimensionality?</a:t>
            </a:r>
            <a:endParaRPr lang="en-IE" sz="2400" b="1" dirty="0">
              <a:solidFill>
                <a:schemeClr val="bg1"/>
              </a:solidFill>
            </a:endParaRPr>
          </a:p>
        </p:txBody>
      </p:sp>
      <p:sp>
        <p:nvSpPr>
          <p:cNvPr id="14" name="TextBox 13"/>
          <p:cNvSpPr txBox="1"/>
          <p:nvPr/>
        </p:nvSpPr>
        <p:spPr>
          <a:xfrm>
            <a:off x="7096375" y="2024809"/>
            <a:ext cx="2491451" cy="1938992"/>
          </a:xfrm>
          <a:prstGeom prst="rect">
            <a:avLst/>
          </a:prstGeom>
          <a:noFill/>
        </p:spPr>
        <p:txBody>
          <a:bodyPr wrap="square" rtlCol="0">
            <a:spAutoFit/>
          </a:bodyPr>
          <a:lstStyle/>
          <a:p>
            <a:pPr algn="ctr"/>
            <a:r>
              <a:rPr lang="en-IE" sz="2400" b="1" dirty="0" smtClean="0">
                <a:solidFill>
                  <a:schemeClr val="bg1"/>
                </a:solidFill>
              </a:rPr>
              <a:t>Do item-</a:t>
            </a:r>
            <a:r>
              <a:rPr lang="en-IE" sz="2400" b="1" dirty="0" err="1" smtClean="0">
                <a:solidFill>
                  <a:schemeClr val="bg1"/>
                </a:solidFill>
              </a:rPr>
              <a:t>subscore</a:t>
            </a:r>
            <a:r>
              <a:rPr lang="en-IE" sz="2400" b="1" dirty="0" smtClean="0">
                <a:solidFill>
                  <a:schemeClr val="bg1"/>
                </a:solidFill>
              </a:rPr>
              <a:t> discrimination indices differ from item-total indices? </a:t>
            </a:r>
            <a:endParaRPr lang="en-IE" sz="2400" b="1" dirty="0">
              <a:solidFill>
                <a:schemeClr val="bg1"/>
              </a:solidFill>
            </a:endParaRPr>
          </a:p>
        </p:txBody>
      </p:sp>
      <p:sp>
        <p:nvSpPr>
          <p:cNvPr id="15" name="TextBox 14"/>
          <p:cNvSpPr txBox="1"/>
          <p:nvPr/>
        </p:nvSpPr>
        <p:spPr>
          <a:xfrm>
            <a:off x="9691445" y="2757953"/>
            <a:ext cx="2370220" cy="1938992"/>
          </a:xfrm>
          <a:prstGeom prst="rect">
            <a:avLst/>
          </a:prstGeom>
          <a:noFill/>
        </p:spPr>
        <p:txBody>
          <a:bodyPr wrap="square" rtlCol="0">
            <a:spAutoFit/>
          </a:bodyPr>
          <a:lstStyle/>
          <a:p>
            <a:pPr algn="ctr"/>
            <a:r>
              <a:rPr lang="en-IE" sz="2400" b="1" dirty="0" smtClean="0">
                <a:solidFill>
                  <a:schemeClr val="bg1"/>
                </a:solidFill>
              </a:rPr>
              <a:t>Do individuals perform differently across each of the subscales? </a:t>
            </a:r>
            <a:endParaRPr lang="en-IE" sz="2400" b="1" dirty="0">
              <a:solidFill>
                <a:schemeClr val="bg1"/>
              </a:solidFill>
            </a:endParaRPr>
          </a:p>
        </p:txBody>
      </p:sp>
      <p:sp>
        <p:nvSpPr>
          <p:cNvPr id="16" name="TextBox 15"/>
          <p:cNvSpPr txBox="1"/>
          <p:nvPr/>
        </p:nvSpPr>
        <p:spPr>
          <a:xfrm>
            <a:off x="7682720" y="4295352"/>
            <a:ext cx="2054588" cy="1569660"/>
          </a:xfrm>
          <a:prstGeom prst="rect">
            <a:avLst/>
          </a:prstGeom>
          <a:noFill/>
        </p:spPr>
        <p:txBody>
          <a:bodyPr wrap="square" rtlCol="0">
            <a:spAutoFit/>
          </a:bodyPr>
          <a:lstStyle/>
          <a:p>
            <a:pPr algn="ctr"/>
            <a:r>
              <a:rPr lang="en-IE" sz="2400" b="1" dirty="0" smtClean="0">
                <a:solidFill>
                  <a:schemeClr val="bg1"/>
                </a:solidFill>
              </a:rPr>
              <a:t>Are there at least 20 items in each subscale? </a:t>
            </a:r>
            <a:endParaRPr lang="en-IE" sz="2400" b="1" dirty="0">
              <a:solidFill>
                <a:schemeClr val="bg1"/>
              </a:solidFill>
            </a:endParaRPr>
          </a:p>
        </p:txBody>
      </p:sp>
      <p:sp>
        <p:nvSpPr>
          <p:cNvPr id="18" name="TextBox 17"/>
          <p:cNvSpPr txBox="1"/>
          <p:nvPr/>
        </p:nvSpPr>
        <p:spPr>
          <a:xfrm>
            <a:off x="82800" y="5036421"/>
            <a:ext cx="6405855" cy="1200329"/>
          </a:xfrm>
          <a:prstGeom prst="rect">
            <a:avLst/>
          </a:prstGeom>
          <a:noFill/>
        </p:spPr>
        <p:txBody>
          <a:bodyPr wrap="square" rtlCol="0">
            <a:spAutoFit/>
          </a:bodyPr>
          <a:lstStyle/>
          <a:p>
            <a:pPr marL="342900" indent="-342900">
              <a:buFont typeface="Arial" panose="020B0604020202020204" pitchFamily="34" charset="0"/>
              <a:buChar char="•"/>
            </a:pPr>
            <a:r>
              <a:rPr lang="en-IE" sz="2400" dirty="0" smtClean="0"/>
              <a:t>45% educational/certification assessments report </a:t>
            </a:r>
            <a:r>
              <a:rPr lang="en-IE" sz="2400" dirty="0" err="1" smtClean="0"/>
              <a:t>subscores</a:t>
            </a:r>
            <a:r>
              <a:rPr lang="en-IE" sz="2400" dirty="0" smtClean="0"/>
              <a:t> that have </a:t>
            </a:r>
            <a:r>
              <a:rPr lang="en-IE" sz="2400" b="1" dirty="0" smtClean="0"/>
              <a:t>no added value </a:t>
            </a:r>
            <a:r>
              <a:rPr lang="en-IE" sz="2400" dirty="0" smtClean="0"/>
              <a:t>on the basis of the above criteria 	</a:t>
            </a:r>
            <a:r>
              <a:rPr lang="en-IE" sz="1500" i="1" dirty="0" err="1" smtClean="0"/>
              <a:t>Sinharary</a:t>
            </a:r>
            <a:r>
              <a:rPr lang="en-IE" sz="1500" i="1" dirty="0" smtClean="0"/>
              <a:t>, 2010</a:t>
            </a:r>
            <a:endParaRPr lang="en-IE" sz="1500" i="1" dirty="0"/>
          </a:p>
        </p:txBody>
      </p:sp>
    </p:spTree>
    <p:extLst>
      <p:ext uri="{BB962C8B-B14F-4D97-AF65-F5344CB8AC3E}">
        <p14:creationId xmlns:p14="http://schemas.microsoft.com/office/powerpoint/2010/main" val="1353828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Scale Anchoring &amp; Level Descriptors </a:t>
            </a:r>
            <a:endParaRPr lang="en-IE" b="1" dirty="0"/>
          </a:p>
        </p:txBody>
      </p:sp>
      <p:sp>
        <p:nvSpPr>
          <p:cNvPr id="3" name="Content Placeholder 2"/>
          <p:cNvSpPr>
            <a:spLocks noGrp="1"/>
          </p:cNvSpPr>
          <p:nvPr>
            <p:ph idx="1"/>
          </p:nvPr>
        </p:nvSpPr>
        <p:spPr>
          <a:xfrm>
            <a:off x="1097280" y="1845733"/>
            <a:ext cx="10212404" cy="4410687"/>
          </a:xfrm>
        </p:spPr>
        <p:txBody>
          <a:bodyPr>
            <a:normAutofit/>
          </a:bodyPr>
          <a:lstStyle/>
          <a:p>
            <a:pPr>
              <a:buFont typeface="Arial" panose="020B0604020202020204" pitchFamily="34" charset="0"/>
              <a:buChar char="•"/>
            </a:pPr>
            <a:r>
              <a:rPr lang="en-IE" sz="2400" dirty="0" smtClean="0"/>
              <a:t>Select</a:t>
            </a:r>
            <a:r>
              <a:rPr lang="en-IE" sz="2400" dirty="0" smtClean="0"/>
              <a:t> ‘points’ along full range of possible test scores</a:t>
            </a:r>
            <a:br>
              <a:rPr lang="en-IE" sz="2400" dirty="0" smtClean="0"/>
            </a:br>
            <a:endParaRPr lang="en-IE" sz="2400" dirty="0"/>
          </a:p>
          <a:p>
            <a:pPr>
              <a:buFont typeface="Arial" panose="020B0604020202020204" pitchFamily="34" charset="0"/>
              <a:buChar char="•"/>
            </a:pPr>
            <a:r>
              <a:rPr lang="en-IE" sz="2400" dirty="0" smtClean="0"/>
              <a:t>Identify items that ‘anchor’ to one of the score ranges marked </a:t>
            </a:r>
            <a:br>
              <a:rPr lang="en-IE" sz="2400" dirty="0" smtClean="0"/>
            </a:br>
            <a:r>
              <a:rPr lang="en-IE" sz="2400" dirty="0" smtClean="0"/>
              <a:t>out by these points</a:t>
            </a:r>
            <a:br>
              <a:rPr lang="en-IE" sz="2400" dirty="0" smtClean="0"/>
            </a:br>
            <a:endParaRPr lang="en-IE" sz="2400" dirty="0"/>
          </a:p>
          <a:p>
            <a:pPr>
              <a:buFont typeface="Arial" panose="020B0604020202020204" pitchFamily="34" charset="0"/>
              <a:buChar char="•"/>
            </a:pPr>
            <a:r>
              <a:rPr lang="en-IE" sz="2400" dirty="0" smtClean="0"/>
              <a:t>Identify common attributes associated with a set of items</a:t>
            </a:r>
            <a:br>
              <a:rPr lang="en-IE" sz="2400" dirty="0" smtClean="0"/>
            </a:br>
            <a:r>
              <a:rPr lang="en-IE" sz="2400" dirty="0" smtClean="0"/>
              <a:t>that have anchored to a particular level</a:t>
            </a:r>
            <a:br>
              <a:rPr lang="en-IE" sz="2400" dirty="0" smtClean="0"/>
            </a:br>
            <a:endParaRPr lang="en-IE" sz="2400" dirty="0" smtClean="0"/>
          </a:p>
          <a:p>
            <a:pPr>
              <a:buFont typeface="Arial" panose="020B0604020202020204" pitchFamily="34" charset="0"/>
              <a:buChar char="•"/>
            </a:pPr>
            <a:r>
              <a:rPr lang="en-IE" sz="2400" dirty="0" smtClean="0"/>
              <a:t>Generate meaningful descriptions of what candidates </a:t>
            </a:r>
            <a:br>
              <a:rPr lang="en-IE" sz="2400" dirty="0" smtClean="0"/>
            </a:br>
            <a:r>
              <a:rPr lang="en-IE" sz="2400" dirty="0" smtClean="0"/>
              <a:t>scoring at each level know and can do </a:t>
            </a:r>
            <a:r>
              <a:rPr lang="en-IE" sz="2400" b="1" dirty="0" smtClean="0"/>
              <a:t>(level descriptors)</a:t>
            </a:r>
            <a:r>
              <a:rPr lang="en-IE" sz="2400" dirty="0" smtClean="0"/>
              <a:t/>
            </a:r>
            <a:br>
              <a:rPr lang="en-IE" sz="2400" dirty="0" smtClean="0"/>
            </a:br>
            <a:endParaRPr lang="en-IE" sz="2400" dirty="0" smtClean="0"/>
          </a:p>
        </p:txBody>
      </p:sp>
      <p:pic>
        <p:nvPicPr>
          <p:cNvPr id="5" name="Picture 4"/>
          <p:cNvPicPr>
            <a:picLocks noChangeAspect="1"/>
          </p:cNvPicPr>
          <p:nvPr/>
        </p:nvPicPr>
        <p:blipFill>
          <a:blip r:embed="rId3"/>
          <a:stretch>
            <a:fillRect/>
          </a:stretch>
        </p:blipFill>
        <p:spPr>
          <a:xfrm rot="956484">
            <a:off x="8759455" y="3416219"/>
            <a:ext cx="2143125" cy="2143125"/>
          </a:xfrm>
          <a:prstGeom prst="rect">
            <a:avLst/>
          </a:prstGeom>
        </p:spPr>
      </p:pic>
    </p:spTree>
    <p:extLst>
      <p:ext uri="{BB962C8B-B14F-4D97-AF65-F5344CB8AC3E}">
        <p14:creationId xmlns:p14="http://schemas.microsoft.com/office/powerpoint/2010/main" val="122352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7381" t="17048" r="7976" b="4286"/>
          <a:stretch/>
        </p:blipFill>
        <p:spPr>
          <a:xfrm>
            <a:off x="876300" y="133350"/>
            <a:ext cx="10668000" cy="6196743"/>
          </a:xfrm>
          <a:prstGeom prst="rect">
            <a:avLst/>
          </a:prstGeom>
        </p:spPr>
      </p:pic>
    </p:spTree>
    <p:extLst>
      <p:ext uri="{BB962C8B-B14F-4D97-AF65-F5344CB8AC3E}">
        <p14:creationId xmlns:p14="http://schemas.microsoft.com/office/powerpoint/2010/main" val="143322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smtClean="0"/>
              <a:t>Scale Anchoring &amp; Level Descriptors: Some Concerns </a:t>
            </a:r>
            <a:endParaRPr lang="en-IE" b="1" dirty="0"/>
          </a:p>
        </p:txBody>
      </p:sp>
      <p:sp>
        <p:nvSpPr>
          <p:cNvPr id="3" name="Content Placeholder 2"/>
          <p:cNvSpPr>
            <a:spLocks noGrp="1"/>
          </p:cNvSpPr>
          <p:nvPr>
            <p:ph idx="1"/>
          </p:nvPr>
        </p:nvSpPr>
        <p:spPr>
          <a:xfrm>
            <a:off x="1110928" y="1845733"/>
            <a:ext cx="10058400" cy="4596010"/>
          </a:xfrm>
        </p:spPr>
        <p:txBody>
          <a:bodyPr>
            <a:normAutofit lnSpcReduction="10000"/>
          </a:bodyPr>
          <a:lstStyle/>
          <a:p>
            <a:pPr>
              <a:buFont typeface="Arial" panose="020B0604020202020204" pitchFamily="34" charset="0"/>
              <a:buChar char="•"/>
            </a:pPr>
            <a:r>
              <a:rPr lang="en-IE" sz="2400" dirty="0"/>
              <a:t>Can be somewhat </a:t>
            </a:r>
            <a:r>
              <a:rPr lang="en-IE" sz="2400" dirty="0" smtClean="0"/>
              <a:t>subjective, doesn’t always “work” </a:t>
            </a:r>
            <a:r>
              <a:rPr lang="en-IE" sz="2400" dirty="0"/>
              <a:t/>
            </a:r>
            <a:br>
              <a:rPr lang="en-IE" sz="2400" dirty="0"/>
            </a:br>
            <a:endParaRPr lang="en-IE" sz="2400" i="1" dirty="0"/>
          </a:p>
          <a:p>
            <a:pPr>
              <a:buFont typeface="Arial" panose="020B0604020202020204" pitchFamily="34" charset="0"/>
              <a:buChar char="•"/>
            </a:pPr>
            <a:r>
              <a:rPr lang="en-IE" sz="2400" dirty="0"/>
              <a:t>U</a:t>
            </a:r>
            <a:r>
              <a:rPr lang="en-IE" sz="2400" dirty="0" smtClean="0"/>
              <a:t>nlikely to yield meaningful level descriptors if it has not been designed for this</a:t>
            </a:r>
            <a:br>
              <a:rPr lang="en-IE" sz="2400" dirty="0" smtClean="0"/>
            </a:br>
            <a:endParaRPr lang="en-IE" sz="2400" b="1" dirty="0"/>
          </a:p>
          <a:p>
            <a:pPr>
              <a:buFont typeface="Arial" panose="020B0604020202020204" pitchFamily="34" charset="0"/>
              <a:buChar char="•"/>
            </a:pPr>
            <a:r>
              <a:rPr lang="en-IE" sz="2400" dirty="0" smtClean="0"/>
              <a:t>Need </a:t>
            </a:r>
            <a:r>
              <a:rPr lang="en-IE" sz="2400" b="1" dirty="0" smtClean="0"/>
              <a:t>large no. items</a:t>
            </a:r>
            <a:r>
              <a:rPr lang="en-IE" sz="2400" dirty="0" smtClean="0"/>
              <a:t>, candidates with </a:t>
            </a:r>
            <a:r>
              <a:rPr lang="en-IE" sz="2400" b="1" dirty="0" smtClean="0"/>
              <a:t>diverse proficiency levels</a:t>
            </a:r>
            <a:r>
              <a:rPr lang="en-IE" sz="2400" dirty="0" smtClean="0"/>
              <a:t>, </a:t>
            </a:r>
            <a:br>
              <a:rPr lang="en-IE" sz="2400" dirty="0" smtClean="0"/>
            </a:br>
            <a:r>
              <a:rPr lang="en-IE" sz="2400" dirty="0" smtClean="0"/>
              <a:t>and relatively </a:t>
            </a:r>
            <a:r>
              <a:rPr lang="en-IE" sz="2400" b="1" dirty="0" smtClean="0"/>
              <a:t>uniform precision </a:t>
            </a:r>
            <a:r>
              <a:rPr lang="en-IE" sz="2400" dirty="0" smtClean="0"/>
              <a:t>across the entire scale </a:t>
            </a:r>
            <a:br>
              <a:rPr lang="en-IE" sz="2400" dirty="0" smtClean="0"/>
            </a:br>
            <a:endParaRPr lang="en-IE" sz="2400" dirty="0"/>
          </a:p>
          <a:p>
            <a:pPr>
              <a:buFont typeface="Arial" panose="020B0604020202020204" pitchFamily="34" charset="0"/>
              <a:buChar char="•"/>
            </a:pPr>
            <a:r>
              <a:rPr lang="en-IE" sz="2400" dirty="0" smtClean="0"/>
              <a:t>Conundrum: numerous levels desirable from a feedback point of view, </a:t>
            </a:r>
            <a:br>
              <a:rPr lang="en-IE" sz="2400" dirty="0" smtClean="0"/>
            </a:br>
            <a:r>
              <a:rPr lang="en-IE" sz="2400" b="1" dirty="0" smtClean="0"/>
              <a:t>BUT</a:t>
            </a:r>
            <a:r>
              <a:rPr lang="en-IE" sz="2400" dirty="0" smtClean="0"/>
              <a:t> more </a:t>
            </a:r>
            <a:r>
              <a:rPr lang="en-IE" sz="2400" dirty="0" err="1" smtClean="0"/>
              <a:t>cutscores</a:t>
            </a:r>
            <a:r>
              <a:rPr lang="en-IE" sz="2400" dirty="0" smtClean="0"/>
              <a:t> = less measurement power at each </a:t>
            </a:r>
            <a:r>
              <a:rPr lang="en-IE" sz="2400" dirty="0" err="1" smtClean="0"/>
              <a:t>cutscore</a:t>
            </a:r>
            <a:r>
              <a:rPr lang="en-IE" sz="2400" dirty="0" smtClean="0"/>
              <a:t> </a:t>
            </a:r>
            <a:br>
              <a:rPr lang="en-IE" sz="2400" dirty="0" smtClean="0"/>
            </a:br>
            <a:r>
              <a:rPr lang="en-IE" sz="2400" i="1" dirty="0"/>
              <a:t>	</a:t>
            </a:r>
            <a:r>
              <a:rPr lang="en-IE" sz="2400" i="1" dirty="0" smtClean="0"/>
              <a:t>Below basic… basic… proficient… advanced… </a:t>
            </a:r>
            <a:br>
              <a:rPr lang="en-IE" sz="2400" i="1" dirty="0" smtClean="0"/>
            </a:br>
            <a:endParaRPr lang="en-IE" sz="2400" dirty="0" smtClean="0"/>
          </a:p>
          <a:p>
            <a:pPr>
              <a:buFont typeface="Arial" panose="020B0604020202020204" pitchFamily="34" charset="0"/>
              <a:buChar char="•"/>
            </a:pPr>
            <a:r>
              <a:rPr lang="en-IE" sz="2400" dirty="0" smtClean="0"/>
              <a:t>Top or bottom heavy?  Depends on your priorities…</a:t>
            </a:r>
          </a:p>
        </p:txBody>
      </p:sp>
    </p:spTree>
    <p:extLst>
      <p:ext uri="{BB962C8B-B14F-4D97-AF65-F5344CB8AC3E}">
        <p14:creationId xmlns:p14="http://schemas.microsoft.com/office/powerpoint/2010/main" val="3161471197"/>
      </p:ext>
    </p:extLst>
  </p:cSld>
  <p:clrMapOvr>
    <a:masterClrMapping/>
  </p:clrMapOvr>
</p:sld>
</file>

<file path=ppt/theme/theme1.xml><?xml version="1.0" encoding="utf-8"?>
<a:theme xmlns:a="http://schemas.openxmlformats.org/drawingml/2006/main" name="Retrospec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322</TotalTime>
  <Words>1373</Words>
  <Application>Microsoft Office PowerPoint</Application>
  <PresentationFormat>Widescreen</PresentationFormat>
  <Paragraphs>162</Paragraphs>
  <Slides>24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ＭＳ Ｐゴシック</vt:lpstr>
      <vt:lpstr>Arial</vt:lpstr>
      <vt:lpstr>Calibri</vt:lpstr>
      <vt:lpstr>Calibri Light</vt:lpstr>
      <vt:lpstr>Wingdings</vt:lpstr>
      <vt:lpstr>Retrospect</vt:lpstr>
      <vt:lpstr>Diagnostic Feedback: Dos and Don’ts</vt:lpstr>
      <vt:lpstr>About the Presenters </vt:lpstr>
      <vt:lpstr>Feedback </vt:lpstr>
      <vt:lpstr>Subscore Reporting </vt:lpstr>
      <vt:lpstr> Subscore Reporting: Some Concerns </vt:lpstr>
      <vt:lpstr>Subscore Reporting:  Gathering evidence of validity &amp; reliability</vt:lpstr>
      <vt:lpstr>Scale Anchoring &amp; Level Descriptors </vt:lpstr>
      <vt:lpstr>PowerPoint Presentation</vt:lpstr>
      <vt:lpstr>Scale Anchoring &amp; Level Descriptors: Some Concerns </vt:lpstr>
      <vt:lpstr>Bottom Line? </vt:lpstr>
      <vt:lpstr>Presenting  Diagnostic Feedback</vt:lpstr>
      <vt:lpstr>PowerPoint Presentation</vt:lpstr>
      <vt:lpstr>Lev Vygotsky, Carol Dweck  &amp; Walter Mischel</vt:lpstr>
      <vt:lpstr>Constructive Feedback</vt:lpstr>
      <vt:lpstr>Feedback: Motivates or Demotivates</vt:lpstr>
      <vt:lpstr>Feedback that Motivates and Closes the Gap</vt:lpstr>
      <vt:lpstr>Looking Ahead: Learning Progressions</vt:lpstr>
      <vt:lpstr>Strong/Optimistic Progressions</vt:lpstr>
      <vt:lpstr>Weak/Agnostic Progressions</vt:lpstr>
      <vt:lpstr>Real World Applications</vt:lpstr>
      <vt:lpstr>Rasch Modelling for  Precise Diagnostic Feedback</vt:lpstr>
      <vt:lpstr>Rasch Modelling for  Precise Diagnostic Feedback</vt:lpstr>
      <vt:lpstr>Over to You…</vt:lpstr>
      <vt:lpstr>PowerPoint Presentation</vt:lpstr>
    </vt:vector>
  </TitlesOfParts>
  <Company>DCU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Feedback: Dos and Don’ts</dc:title>
  <dc:creator>Darina Scully</dc:creator>
  <cp:lastModifiedBy>Darina Scully</cp:lastModifiedBy>
  <cp:revision>31</cp:revision>
  <dcterms:created xsi:type="dcterms:W3CDTF">2018-09-19T15:44:41Z</dcterms:created>
  <dcterms:modified xsi:type="dcterms:W3CDTF">2018-09-20T11:02:24Z</dcterms:modified>
</cp:coreProperties>
</file>