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3" r:id="rId6"/>
    <p:sldId id="265" r:id="rId7"/>
    <p:sldId id="266" r:id="rId8"/>
    <p:sldId id="264" r:id="rId9"/>
    <p:sldId id="267" r:id="rId10"/>
    <p:sldId id="269" r:id="rId11"/>
    <p:sldId id="268" r:id="rId12"/>
    <p:sldId id="270" r:id="rId13"/>
    <p:sldId id="271" r:id="rId14"/>
    <p:sldId id="273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4660"/>
  </p:normalViewPr>
  <p:slideViewPr>
    <p:cSldViewPr snapToGrid="0">
      <p:cViewPr varScale="1">
        <p:scale>
          <a:sx n="97" d="100"/>
          <a:sy n="97" d="100"/>
        </p:scale>
        <p:origin x="86" y="1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3DDB5-9FAE-4050-BF8A-1E7B875A55E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A84D6-4CD7-4A79-88D1-C574263B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3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920E893-8542-4AEB-81AD-A1D770447A6D}" type="slidenum">
              <a:rPr kumimoji="0" lang="en-US" altLang="en-US" sz="280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kumimoji="0"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20261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3B443-04D2-4111-BD84-F9707AF5AE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78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A84D6-4CD7-4A79-88D1-C574263B47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57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38401"/>
            <a:ext cx="10363200" cy="1371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10000"/>
            <a:ext cx="5486400" cy="1295400"/>
          </a:xfrm>
        </p:spPr>
        <p:txBody>
          <a:bodyPr anchor="ctr" anchorCtr="0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48F72-D3F5-45F9-AF49-218C3CCB2D9D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9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11AEF-100C-4A38-B099-79AD9F6532EF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3AC1-EDDC-4A8D-971D-5EE98EB8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6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252787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7526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FDBA-CA7B-4CCF-B0A3-96F288B69C12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3AC1-EDDC-4A8D-971D-5EE98EB8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9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F6C2-F935-4E4B-822F-3BD6D61E3237}" type="datetime1">
              <a:rPr lang="en-US" smtClean="0"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3AC1-EDDC-4A8D-971D-5EE98EB8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82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186D0-EA5B-4851-B5E5-9413F508A604}" type="datetime1">
              <a:rPr lang="en-US" smtClean="0"/>
              <a:t>11/8/2016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3AC1-EDDC-4A8D-971D-5EE98EB8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5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1638886"/>
            <a:ext cx="5588000" cy="42110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5700" y="1645920"/>
            <a:ext cx="5588000" cy="420401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27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28000" cy="7921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56000" y="6324601"/>
            <a:ext cx="1117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2F3092A-0323-4474-9E87-B4BDD27DA467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16287"/>
            <a:ext cx="2844800" cy="2730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999" y="6340476"/>
            <a:ext cx="13097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D13AC1-EDDC-4A8D-971D-5EE98EB8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7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>
            <a:lumMod val="75000"/>
          </a:schemeClr>
        </a:buClr>
        <a:buFont typeface="Arial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It’s All </a:t>
            </a:r>
            <a:r>
              <a:rPr lang="en-US" dirty="0"/>
              <a:t>A</a:t>
            </a:r>
            <a:r>
              <a:rPr lang="en-US" dirty="0" smtClean="0"/>
              <a:t>bout the Data, Folks!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IATP</a:t>
            </a:r>
            <a:r>
              <a:rPr lang="en-US" dirty="0"/>
              <a:t> </a:t>
            </a:r>
            <a:r>
              <a:rPr lang="en-US" dirty="0" smtClean="0"/>
              <a:t>– November 9, 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5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Formative Assessments: </a:t>
            </a:r>
            <a:r>
              <a:rPr lang="en-US" dirty="0" smtClean="0"/>
              <a:t>School Comparison Report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003" t="12517" r="2483" b="43212"/>
          <a:stretch/>
        </p:blipFill>
        <p:spPr bwMode="auto">
          <a:xfrm>
            <a:off x="598642" y="1256471"/>
            <a:ext cx="11196465" cy="4262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3AC1-EDDC-4A8D-971D-5EE98EB88D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3555413" cy="792162"/>
          </a:xfrm>
        </p:spPr>
        <p:txBody>
          <a:bodyPr/>
          <a:lstStyle/>
          <a:p>
            <a:r>
              <a:rPr lang="en-US" dirty="0"/>
              <a:t>Formative Assessments: </a:t>
            </a:r>
            <a:r>
              <a:rPr lang="en-US" dirty="0" smtClean="0"/>
              <a:t>Student Report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4969" t="11868" r="69520" b="7258"/>
          <a:stretch/>
        </p:blipFill>
        <p:spPr bwMode="auto">
          <a:xfrm>
            <a:off x="4233723" y="264279"/>
            <a:ext cx="3493747" cy="62210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33723" y="264279"/>
            <a:ext cx="3493747" cy="26533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3AC1-EDDC-4A8D-971D-5EE98EB88D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9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Formative Assessments: </a:t>
            </a:r>
            <a:r>
              <a:rPr lang="en-US" dirty="0" smtClean="0"/>
              <a:t>Student Report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5451" t="26552" r="65841" b="30093"/>
          <a:stretch/>
        </p:blipFill>
        <p:spPr bwMode="auto">
          <a:xfrm>
            <a:off x="3250614" y="1120537"/>
            <a:ext cx="5264407" cy="4656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3AC1-EDDC-4A8D-971D-5EE98EB88D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3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rrellPark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2847" y="2935385"/>
            <a:ext cx="4365642" cy="3085529"/>
          </a:xfrm>
        </p:spPr>
      </p:pic>
      <p:pic>
        <p:nvPicPr>
          <p:cNvPr id="5" name="Content Placeholder 3" descr="ExploreCharterSchool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0795" y="2935385"/>
            <a:ext cx="4666862" cy="3085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28000" cy="463697"/>
          </a:xfrm>
        </p:spPr>
        <p:txBody>
          <a:bodyPr/>
          <a:lstStyle/>
          <a:p>
            <a:r>
              <a:rPr lang="en-US" dirty="0" smtClean="0"/>
              <a:t>Impact of Data-Driven Culture on Student Achievement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738336"/>
            <a:ext cx="10972800" cy="2117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itchFamily="34" charset="0"/>
              <a:buChar char="+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+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Graphs below show student performance on high-stakes end-of-year statewide assessments for two different schools in two states</a:t>
            </a:r>
          </a:p>
          <a:p>
            <a:r>
              <a:rPr lang="en-US" sz="1800" dirty="0" smtClean="0"/>
              <a:t>Educators from both schools attribute student success to their formative assessment programs:</a:t>
            </a:r>
          </a:p>
          <a:p>
            <a:pPr lvl="1"/>
            <a:r>
              <a:rPr lang="en-US" sz="1800" dirty="0" smtClean="0"/>
              <a:t>Teachers able to analyze the common assessment data together, establish common goals and plans</a:t>
            </a:r>
          </a:p>
          <a:p>
            <a:pPr lvl="1"/>
            <a:r>
              <a:rPr lang="en-US" sz="1800" dirty="0" smtClean="0"/>
              <a:t>Teachers took full ownership of results, looked closely at what they could improve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3AC1-EDDC-4A8D-971D-5EE98EB88D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0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Meaningful analyses can only be completed with valid and reliable test data</a:t>
            </a:r>
          </a:p>
          <a:p>
            <a:r>
              <a:rPr lang="en-US" dirty="0" smtClean="0"/>
              <a:t>Valid and reliable test data can only come from proper test development efforts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3040" t="23585" r="8945" b="23679"/>
          <a:stretch/>
        </p:blipFill>
        <p:spPr bwMode="auto">
          <a:xfrm>
            <a:off x="2206975" y="2133603"/>
            <a:ext cx="7315199" cy="33528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3AC1-EDDC-4A8D-971D-5EE98EB88D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Thank you for joining me this morning!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Please join me this afternoon for a Date with Data – an interactive session where we will review a class level report alongside actual items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3AC1-EDDC-4A8D-971D-5EE98EB88D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ttps://gregorygerardblog.files.wordpress.com/2014/12/banana_split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t="9087" r="5802" b="10562"/>
          <a:stretch/>
        </p:blipFill>
        <p:spPr bwMode="auto">
          <a:xfrm>
            <a:off x="665043" y="1856913"/>
            <a:ext cx="4889112" cy="3127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https://cnet2.cbsistatic.com/img/XvfyYc6rY1a92JFf_B7tQgJYv0Y=/0x561:5120x3245/970x0/2015/09/01/ef6ef7bf-9413-4687-889f-971f7d361e0e/melting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4" t="10866" r="8934" b="4039"/>
          <a:stretch/>
        </p:blipFill>
        <p:spPr bwMode="auto">
          <a:xfrm>
            <a:off x="6067906" y="2096185"/>
            <a:ext cx="4752340" cy="26485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3AC1-EDDC-4A8D-971D-5EE98EB88D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onut 19456"/>
          <p:cNvSpPr/>
          <p:nvPr/>
        </p:nvSpPr>
        <p:spPr>
          <a:xfrm>
            <a:off x="4842101" y="2769163"/>
            <a:ext cx="2872975" cy="2609662"/>
          </a:xfrm>
          <a:prstGeom prst="don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86959" y="267155"/>
            <a:ext cx="8128000" cy="792162"/>
          </a:xfrm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/>
            <a:r>
              <a:rPr lang="en-US" altLang="en-US" dirty="0" smtClean="0"/>
              <a:t>Test Development Process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9167" y="1379586"/>
            <a:ext cx="1941195" cy="748892"/>
            <a:chOff x="2529631" y="431"/>
            <a:chExt cx="1951136" cy="975568"/>
          </a:xfrm>
        </p:grpSpPr>
        <p:sp>
          <p:nvSpPr>
            <p:cNvPr id="8" name="Rounded Rectangle 7"/>
            <p:cNvSpPr/>
            <p:nvPr/>
          </p:nvSpPr>
          <p:spPr>
            <a:xfrm>
              <a:off x="2529631" y="431"/>
              <a:ext cx="1951136" cy="975568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2577254" y="48054"/>
              <a:ext cx="1855890" cy="880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chemeClr val="accent4"/>
                  </a:solidFill>
                </a:rPr>
                <a:t>Define domain of knowledge and skills</a:t>
              </a:r>
              <a:endParaRPr lang="en-US" sz="36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36455" y="1461424"/>
            <a:ext cx="1941195" cy="585216"/>
            <a:chOff x="2529631" y="431"/>
            <a:chExt cx="1951136" cy="975568"/>
          </a:xfrm>
        </p:grpSpPr>
        <p:sp>
          <p:nvSpPr>
            <p:cNvPr id="13" name="Rounded Rectangle 12"/>
            <p:cNvSpPr/>
            <p:nvPr/>
          </p:nvSpPr>
          <p:spPr>
            <a:xfrm>
              <a:off x="2529631" y="431"/>
              <a:ext cx="1951136" cy="975568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2561806" y="48054"/>
              <a:ext cx="1855889" cy="8803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chemeClr val="accent4"/>
                  </a:solidFill>
                </a:rPr>
                <a:t>Build test specifications</a:t>
              </a:r>
              <a:endParaRPr lang="en-US" sz="1600" kern="12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23754" y="2911638"/>
            <a:ext cx="1941195" cy="585216"/>
            <a:chOff x="2529631" y="431"/>
            <a:chExt cx="1951136" cy="97556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8" name="Rounded Rectangle 17"/>
            <p:cNvSpPr/>
            <p:nvPr/>
          </p:nvSpPr>
          <p:spPr>
            <a:xfrm>
              <a:off x="2529631" y="431"/>
              <a:ext cx="1951136" cy="975568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2577254" y="48054"/>
              <a:ext cx="1855890" cy="88032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chemeClr val="accent4"/>
                  </a:solidFill>
                </a:rPr>
                <a:t>Write, review, revise items</a:t>
              </a:r>
              <a:endParaRPr lang="en-US" sz="1600" kern="12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92345" y="4680405"/>
            <a:ext cx="1941195" cy="585216"/>
            <a:chOff x="2529631" y="431"/>
            <a:chExt cx="1951136" cy="97556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Rounded Rectangle 20"/>
            <p:cNvSpPr/>
            <p:nvPr/>
          </p:nvSpPr>
          <p:spPr>
            <a:xfrm>
              <a:off x="2529631" y="431"/>
              <a:ext cx="1951136" cy="975568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2577254" y="48054"/>
              <a:ext cx="1855890" cy="88032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chemeClr val="accent4"/>
                  </a:solidFill>
                </a:rPr>
                <a:t>Field test items</a:t>
              </a:r>
              <a:endParaRPr lang="en-US" sz="1600" kern="12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73686" y="4680405"/>
            <a:ext cx="1941195" cy="585216"/>
            <a:chOff x="2529631" y="431"/>
            <a:chExt cx="1951136" cy="97556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4" name="Rounded Rectangle 23"/>
            <p:cNvSpPr/>
            <p:nvPr/>
          </p:nvSpPr>
          <p:spPr>
            <a:xfrm>
              <a:off x="2529631" y="431"/>
              <a:ext cx="1951136" cy="975568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2577254" y="48054"/>
              <a:ext cx="1855890" cy="88032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chemeClr val="accent4"/>
                  </a:solidFill>
                </a:rPr>
                <a:t>Run psychometric analysis</a:t>
              </a:r>
              <a:endParaRPr lang="en-US" sz="1600" kern="12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15292" y="1461424"/>
            <a:ext cx="1941195" cy="585216"/>
            <a:chOff x="2529631" y="431"/>
            <a:chExt cx="1951136" cy="975568"/>
          </a:xfrm>
        </p:grpSpPr>
        <p:sp>
          <p:nvSpPr>
            <p:cNvPr id="27" name="Rounded Rectangle 26"/>
            <p:cNvSpPr/>
            <p:nvPr/>
          </p:nvSpPr>
          <p:spPr>
            <a:xfrm>
              <a:off x="2529631" y="431"/>
              <a:ext cx="1951136" cy="975568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2561806" y="48054"/>
              <a:ext cx="1855889" cy="8803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chemeClr val="accent4"/>
                  </a:solidFill>
                </a:rPr>
                <a:t>Set cut score(s)</a:t>
              </a:r>
              <a:endParaRPr lang="en-US" sz="1600" kern="12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4" name="Right Arrow 3"/>
          <p:cNvSpPr/>
          <p:nvPr/>
        </p:nvSpPr>
        <p:spPr>
          <a:xfrm>
            <a:off x="2650991" y="1562002"/>
            <a:ext cx="553251" cy="384061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3240272">
            <a:off x="5331438" y="2246881"/>
            <a:ext cx="553251" cy="384061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9440272">
            <a:off x="6784659" y="2228157"/>
            <a:ext cx="553251" cy="384061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3240272">
            <a:off x="7111563" y="3872138"/>
            <a:ext cx="553251" cy="384061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8359728" flipV="1">
            <a:off x="4928015" y="3872138"/>
            <a:ext cx="553251" cy="384061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flipH="1">
            <a:off x="6015461" y="4780983"/>
            <a:ext cx="553251" cy="384061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4"/>
          <p:cNvSpPr/>
          <p:nvPr/>
        </p:nvSpPr>
        <p:spPr>
          <a:xfrm rot="10800000" flipV="1">
            <a:off x="8921163" y="2891771"/>
            <a:ext cx="2024079" cy="742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solidFill>
                  <a:schemeClr val="accent4"/>
                </a:solidFill>
              </a:rPr>
              <a:t>Report and analyze test resu</a:t>
            </a:r>
            <a:r>
              <a:rPr lang="en-US" sz="1600" dirty="0" smtClean="0">
                <a:solidFill>
                  <a:schemeClr val="accent4"/>
                </a:solidFill>
              </a:rPr>
              <a:t>lts</a:t>
            </a:r>
            <a:endParaRPr lang="en-US" sz="1600" kern="1200" dirty="0">
              <a:solidFill>
                <a:schemeClr val="accent4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 rot="3240272">
            <a:off x="9583604" y="2246881"/>
            <a:ext cx="553251" cy="38406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6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460" y="122739"/>
            <a:ext cx="8128000" cy="689100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Test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505" y="1335803"/>
            <a:ext cx="10972800" cy="4525963"/>
          </a:xfrm>
        </p:spPr>
        <p:txBody>
          <a:bodyPr/>
          <a:lstStyle/>
          <a:p>
            <a:r>
              <a:rPr lang="en-US" dirty="0" smtClean="0"/>
              <a:t>Test purpose defines the </a:t>
            </a:r>
            <a:r>
              <a:rPr lang="en-US" i="1" dirty="0" smtClean="0"/>
              <a:t>who</a:t>
            </a:r>
            <a:r>
              <a:rPr lang="en-US" dirty="0" smtClean="0"/>
              <a:t> we test and </a:t>
            </a:r>
            <a:r>
              <a:rPr lang="en-US" i="1" dirty="0" smtClean="0"/>
              <a:t>why</a:t>
            </a:r>
            <a:r>
              <a:rPr lang="en-US" dirty="0" smtClean="0"/>
              <a:t> we test the </a:t>
            </a:r>
            <a:r>
              <a:rPr lang="en-US" i="1" dirty="0" smtClean="0"/>
              <a:t>who</a:t>
            </a:r>
          </a:p>
          <a:p>
            <a:pPr lvl="1"/>
            <a:r>
              <a:rPr lang="en-US" dirty="0" smtClean="0"/>
              <a:t>Drives all test development decisions</a:t>
            </a:r>
          </a:p>
          <a:p>
            <a:pPr lvl="2"/>
            <a:r>
              <a:rPr lang="en-US" dirty="0" smtClean="0"/>
              <a:t>Test content</a:t>
            </a:r>
          </a:p>
          <a:p>
            <a:pPr lvl="2"/>
            <a:r>
              <a:rPr lang="en-US" dirty="0" smtClean="0"/>
              <a:t>Test design</a:t>
            </a:r>
          </a:p>
          <a:p>
            <a:pPr lvl="2"/>
            <a:r>
              <a:rPr lang="en-US" dirty="0" smtClean="0"/>
              <a:t>Item development</a:t>
            </a:r>
          </a:p>
          <a:p>
            <a:pPr lvl="2"/>
            <a:r>
              <a:rPr lang="en-US" dirty="0" smtClean="0"/>
              <a:t>Field test strategy</a:t>
            </a:r>
          </a:p>
          <a:p>
            <a:pPr lvl="2"/>
            <a:r>
              <a:rPr lang="en-US" dirty="0" smtClean="0"/>
              <a:t>Standards setting</a:t>
            </a:r>
          </a:p>
          <a:p>
            <a:endParaRPr lang="en-US" dirty="0"/>
          </a:p>
          <a:p>
            <a:r>
              <a:rPr lang="en-US" dirty="0"/>
              <a:t>Test purpose also drives </a:t>
            </a:r>
            <a:r>
              <a:rPr lang="en-US" i="1" dirty="0" smtClean="0"/>
              <a:t>how</a:t>
            </a:r>
            <a:r>
              <a:rPr lang="en-US" dirty="0" smtClean="0"/>
              <a:t> </a:t>
            </a:r>
            <a:r>
              <a:rPr lang="en-US" dirty="0"/>
              <a:t>we </a:t>
            </a:r>
            <a:r>
              <a:rPr lang="en-US" u="sng" dirty="0" smtClean="0"/>
              <a:t>use</a:t>
            </a:r>
            <a:r>
              <a:rPr lang="en-US" dirty="0" smtClean="0"/>
              <a:t> the data</a:t>
            </a:r>
          </a:p>
          <a:p>
            <a:pPr lvl="1"/>
            <a:r>
              <a:rPr lang="en-US" dirty="0" smtClean="0"/>
              <a:t>How the data is reported</a:t>
            </a:r>
          </a:p>
          <a:p>
            <a:pPr lvl="1"/>
            <a:r>
              <a:rPr lang="en-US" dirty="0" smtClean="0"/>
              <a:t>How test results are used for key decisions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3AC1-EDDC-4A8D-971D-5EE98EB88D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2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Purpose and Test Use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362527"/>
              </p:ext>
            </p:extLst>
          </p:nvPr>
        </p:nvGraphicFramePr>
        <p:xfrm>
          <a:off x="609600" y="1106311"/>
          <a:ext cx="10972800" cy="4044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/>
                <a:gridCol w="2194560"/>
                <a:gridCol w="2194560"/>
                <a:gridCol w="2194560"/>
                <a:gridCol w="2194560"/>
              </a:tblGrid>
              <a:tr h="370841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Test Purpose</a:t>
                      </a:r>
                      <a:endParaRPr lang="en-US" sz="1600" b="1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Test Content</a:t>
                      </a:r>
                      <a:endParaRPr lang="en-US" sz="16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Test Use</a:t>
                      </a:r>
                      <a:endParaRPr lang="en-US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1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Appropriate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Inappropriate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1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Primary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Secondary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956167">
                <a:tc>
                  <a:txBody>
                    <a:bodyPr/>
                    <a:lstStyle/>
                    <a:p>
                      <a:pPr marL="182880"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Measure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individual student’s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mastery of mathematics knowledge and skills taught in a specific textbook chapter.</a:t>
                      </a:r>
                    </a:p>
                  </a:txBody>
                  <a:tcPr marL="5443" marR="5443" marT="5443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test must only assess the content taught in that chapter.</a:t>
                      </a:r>
                    </a:p>
                  </a:txBody>
                  <a:tcPr marL="5443" marR="5443" marT="5443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Instructors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test results to gauge how well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each student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has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mastered the content and identify areas in which s/he needs remedial help.</a:t>
                      </a:r>
                    </a:p>
                  </a:txBody>
                  <a:tcPr marL="5443" marR="5443" marT="5443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Administrators use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aggregated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results to gauge if there are persistent areas of weakness for a cohort of students and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recommend alternative instructional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approaches at the programmatic level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182880" algn="l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 student results to make judgments about the instructor's knowledge and competencies.</a:t>
                      </a:r>
                    </a:p>
                  </a:txBody>
                  <a:tcPr marL="5443" marR="5443" marT="5443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3AC1-EDDC-4A8D-971D-5EE98EB88D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Formative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Also </a:t>
            </a:r>
            <a:r>
              <a:rPr lang="en-US" dirty="0"/>
              <a:t>known as, </a:t>
            </a:r>
            <a:r>
              <a:rPr lang="en-US" i="1" dirty="0"/>
              <a:t>assessments FOR </a:t>
            </a:r>
            <a:r>
              <a:rPr lang="en-US" i="1" dirty="0" smtClean="0"/>
              <a:t>learning</a:t>
            </a:r>
          </a:p>
          <a:p>
            <a:endParaRPr lang="en-US" i="1" dirty="0"/>
          </a:p>
          <a:p>
            <a:r>
              <a:rPr lang="en-US" dirty="0"/>
              <a:t>Evaluate periodic </a:t>
            </a:r>
            <a:r>
              <a:rPr lang="en-US" dirty="0" smtClean="0"/>
              <a:t>learning</a:t>
            </a:r>
          </a:p>
          <a:p>
            <a:pPr lvl="1"/>
            <a:r>
              <a:rPr lang="en-US" dirty="0" smtClean="0"/>
              <a:t>Tests administered every 6-8 weeks</a:t>
            </a:r>
          </a:p>
          <a:p>
            <a:pPr lvl="1"/>
            <a:r>
              <a:rPr lang="en-US" dirty="0" smtClean="0"/>
              <a:t>Tests assesses </a:t>
            </a:r>
          </a:p>
          <a:p>
            <a:pPr lvl="2"/>
            <a:r>
              <a:rPr lang="en-US" dirty="0" smtClean="0"/>
              <a:t>content taught within the 6-8 week window OR </a:t>
            </a:r>
          </a:p>
          <a:p>
            <a:pPr lvl="2"/>
            <a:r>
              <a:rPr lang="en-US" dirty="0" smtClean="0"/>
              <a:t>cumulative content </a:t>
            </a:r>
          </a:p>
          <a:p>
            <a:pPr lvl="2"/>
            <a:r>
              <a:rPr lang="en-US" dirty="0" smtClean="0"/>
              <a:t>consistent </a:t>
            </a:r>
            <a:r>
              <a:rPr lang="en-US" dirty="0" smtClean="0"/>
              <a:t>with </a:t>
            </a:r>
            <a:r>
              <a:rPr lang="en-US" dirty="0" smtClean="0"/>
              <a:t>pace and sequence of classroom </a:t>
            </a:r>
            <a:r>
              <a:rPr lang="en-US" dirty="0" smtClean="0"/>
              <a:t>instruction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Provides a snapshot of what students have learned to guide decisions pertaining to remediation or subsequent instruction</a:t>
            </a:r>
          </a:p>
          <a:p>
            <a:endParaRPr lang="en-US" dirty="0"/>
          </a:p>
          <a:p>
            <a:r>
              <a:rPr lang="en-US" dirty="0" smtClean="0"/>
              <a:t>Low stakes tests with no penalties for students who perform poorly or </a:t>
            </a:r>
            <a:r>
              <a:rPr lang="en-US" dirty="0" smtClean="0"/>
              <a:t>teachers who instruct those students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Test questions are available to teachers and key stakeholders after administration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3AC1-EDDC-4A8D-971D-5EE98EB88D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9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 Formative </a:t>
            </a:r>
            <a:r>
              <a:rPr lang="en-US" dirty="0" smtClean="0"/>
              <a:t>Assessment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960600"/>
              </p:ext>
            </p:extLst>
          </p:nvPr>
        </p:nvGraphicFramePr>
        <p:xfrm>
          <a:off x="609600" y="1219200"/>
          <a:ext cx="10972800" cy="3556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/>
                <a:gridCol w="2194560"/>
                <a:gridCol w="2194560"/>
                <a:gridCol w="2194560"/>
                <a:gridCol w="2194560"/>
              </a:tblGrid>
              <a:tr h="370841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Test Purpose</a:t>
                      </a:r>
                      <a:endParaRPr lang="en-US" sz="1600" b="1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Test Content</a:t>
                      </a:r>
                      <a:endParaRPr lang="en-US" sz="16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Test Use</a:t>
                      </a:r>
                      <a:endParaRPr lang="en-US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1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Appropriate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Inappropriate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1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Primary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Secondary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956167">
                <a:tc>
                  <a:txBody>
                    <a:bodyPr/>
                    <a:lstStyle/>
                    <a:p>
                      <a:pPr marL="182880"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Provide teachers with actionable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data about what their students have successfully learned during mathematics instruction </a:t>
                      </a:r>
                      <a:r>
                        <a:rPr lang="en-US" sz="16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over </a:t>
                      </a:r>
                      <a:r>
                        <a:rPr lang="en-US" sz="16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6-</a:t>
                      </a:r>
                      <a:endParaRPr lang="en-US" sz="16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182880" algn="l" fontAlgn="t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week period.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test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assesses mathematics content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taught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during the 6 week period.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Teachers use aggregated class level results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evaluate students’ performance and assess areas of strengths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and weaknesses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5443" marR="5443" marT="5443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Teachers and principals use aggregated results for entire grade level to guide 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programmatic changes that may need to be made to mathematics instruction.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182880" algn="l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43" marR="5443" marT="5443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Teachers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and s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tudents are penalized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for poor performance.</a:t>
                      </a:r>
                    </a:p>
                  </a:txBody>
                  <a:tcPr marL="5443" marR="5443" marT="5443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3AC1-EDDC-4A8D-971D-5EE98EB88D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Formative Assessments: Classroom Level Report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3523" t="12324" r="4125" b="30112"/>
          <a:stretch/>
        </p:blipFill>
        <p:spPr bwMode="auto">
          <a:xfrm>
            <a:off x="609600" y="1196622"/>
            <a:ext cx="10747021" cy="49501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3AC1-EDDC-4A8D-971D-5EE98EB88D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6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Formative Assessments: Classroom Level Report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3523" t="12324" r="4125" b="30112"/>
          <a:stretch/>
        </p:blipFill>
        <p:spPr bwMode="auto">
          <a:xfrm>
            <a:off x="609600" y="1196622"/>
            <a:ext cx="10747021" cy="49501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1202266"/>
            <a:ext cx="1693333" cy="366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2032001"/>
            <a:ext cx="1016001" cy="36011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25602" y="3014132"/>
            <a:ext cx="677332" cy="28222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59378" y="1385710"/>
            <a:ext cx="8935155" cy="12869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59378" y="2734722"/>
            <a:ext cx="8935155" cy="2794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48094" y="3076222"/>
            <a:ext cx="8935155" cy="2520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42448" y="5647246"/>
            <a:ext cx="8935155" cy="4487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96933" y="2734722"/>
            <a:ext cx="728134" cy="322581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71729" y="2746016"/>
            <a:ext cx="728134" cy="322581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100336" y="2720800"/>
            <a:ext cx="518730" cy="322581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59378" y="2746016"/>
            <a:ext cx="857468" cy="32005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940069" y="2720800"/>
            <a:ext cx="881508" cy="322581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13AC1-EDDC-4A8D-971D-5EE98EB88D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5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Prometric">
  <a:themeElements>
    <a:clrScheme name="Prometric">
      <a:dk1>
        <a:sysClr val="windowText" lastClr="000000"/>
      </a:dk1>
      <a:lt1>
        <a:sysClr val="window" lastClr="FFFFFF"/>
      </a:lt1>
      <a:dk2>
        <a:srgbClr val="709E32"/>
      </a:dk2>
      <a:lt2>
        <a:srgbClr val="D3D1A0"/>
      </a:lt2>
      <a:accent1>
        <a:srgbClr val="709E32"/>
      </a:accent1>
      <a:accent2>
        <a:srgbClr val="D3D1A0"/>
      </a:accent2>
      <a:accent3>
        <a:srgbClr val="44687D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Prometr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metric" id="{6C99D29B-445A-47D4-97F3-412A9B7DA105}" vid="{F12DEFB4-C697-4E44-8B3F-62E11A06D2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Prometric</Template>
  <TotalTime>1222</TotalTime>
  <Words>556</Words>
  <Application>Microsoft Office PowerPoint</Application>
  <PresentationFormat>Widescreen</PresentationFormat>
  <Paragraphs>99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Prometric</vt:lpstr>
      <vt:lpstr>It’s All About the Data, Folks!</vt:lpstr>
      <vt:lpstr>PowerPoint Presentation</vt:lpstr>
      <vt:lpstr>Test Development Process</vt:lpstr>
      <vt:lpstr> Test Purpose</vt:lpstr>
      <vt:lpstr>Test Purpose and Test Use</vt:lpstr>
      <vt:lpstr>Formative Assessments</vt:lpstr>
      <vt:lpstr>Mathematics Formative Assessment</vt:lpstr>
      <vt:lpstr>Formative Assessments: Classroom Level Report</vt:lpstr>
      <vt:lpstr>Formative Assessments: Classroom Level Report</vt:lpstr>
      <vt:lpstr>Formative Assessments: School Comparison Report</vt:lpstr>
      <vt:lpstr>Formative Assessments: Student Report</vt:lpstr>
      <vt:lpstr>Formative Assessments: Student Report</vt:lpstr>
      <vt:lpstr>Impact of Data-Driven Culture on Student Achievement</vt:lpstr>
      <vt:lpstr>Key Takeaways</vt:lpstr>
      <vt:lpstr>PowerPoint Presentation</vt:lpstr>
    </vt:vector>
  </TitlesOfParts>
  <Company>Prometric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All About the Data, Folks!</dc:title>
  <dc:creator>Kuan, Liann</dc:creator>
  <cp:lastModifiedBy>Kuan, Liann</cp:lastModifiedBy>
  <cp:revision>48</cp:revision>
  <dcterms:created xsi:type="dcterms:W3CDTF">2016-11-06T08:07:53Z</dcterms:created>
  <dcterms:modified xsi:type="dcterms:W3CDTF">2016-11-09T00:23:40Z</dcterms:modified>
</cp:coreProperties>
</file>