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2" r:id="rId3"/>
    <p:sldId id="258" r:id="rId4"/>
    <p:sldId id="257" r:id="rId5"/>
    <p:sldId id="260" r:id="rId6"/>
    <p:sldId id="259" r:id="rId7"/>
    <p:sldId id="261" r:id="rId8"/>
    <p:sldId id="265" r:id="rId9"/>
    <p:sldId id="264" r:id="rId10"/>
    <p:sldId id="263" r:id="rId11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5B2"/>
    <a:srgbClr val="F1A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C49B8-FC58-4E04-9B5E-04B3E94B5CA4}" type="datetimeFigureOut">
              <a:rPr lang="en-GB" smtClean="0"/>
              <a:t>18/09/2015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E1608-55A7-496D-A12E-2DD517893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698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366309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822172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89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0312400" y="6481763"/>
            <a:ext cx="1193800" cy="376237"/>
          </a:xfrm>
          <a:prstGeom prst="rect">
            <a:avLst/>
          </a:prstGeom>
        </p:spPr>
        <p:txBody>
          <a:bodyPr/>
          <a:lstStyle/>
          <a:p>
            <a:fld id="{67DFFEBB-B73A-4AD5-B397-50CAC4B4FD5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19751" y="6000459"/>
            <a:ext cx="3319849" cy="3607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70651"/>
            <a:ext cx="457200" cy="387350"/>
          </a:xfrm>
          <a:prstGeom prst="rect">
            <a:avLst/>
          </a:prstGeom>
        </p:spPr>
        <p:txBody>
          <a:bodyPr/>
          <a:lstStyle/>
          <a:p>
            <a:fld id="{EA1122BA-C96E-47D2-B3DD-25F772A0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2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63181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97107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0312400" y="6481763"/>
            <a:ext cx="1193800" cy="376237"/>
          </a:xfrm>
          <a:prstGeom prst="rect">
            <a:avLst/>
          </a:prstGeom>
        </p:spPr>
        <p:txBody>
          <a:bodyPr/>
          <a:lstStyle/>
          <a:p>
            <a:fld id="{67DFFEBB-B73A-4AD5-B397-50CAC4B4FD5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19751" y="6000459"/>
            <a:ext cx="3319849" cy="3607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70651"/>
            <a:ext cx="457200" cy="387350"/>
          </a:xfrm>
          <a:prstGeom prst="rect">
            <a:avLst/>
          </a:prstGeom>
        </p:spPr>
        <p:txBody>
          <a:bodyPr/>
          <a:lstStyle/>
          <a:p>
            <a:fld id="{EA1122BA-C96E-47D2-B3DD-25F772A0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24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4951" y="1649121"/>
            <a:ext cx="5181600" cy="3985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8951" y="1649121"/>
            <a:ext cx="5181600" cy="3985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0312400" y="6481763"/>
            <a:ext cx="1193800" cy="376237"/>
          </a:xfrm>
          <a:prstGeom prst="rect">
            <a:avLst/>
          </a:prstGeom>
        </p:spPr>
        <p:txBody>
          <a:bodyPr/>
          <a:lstStyle/>
          <a:p>
            <a:fld id="{67DFFEBB-B73A-4AD5-B397-50CAC4B4FD5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19751" y="6000459"/>
            <a:ext cx="3319849" cy="3607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70651"/>
            <a:ext cx="457200" cy="387350"/>
          </a:xfrm>
          <a:prstGeom prst="rect">
            <a:avLst/>
          </a:prstGeom>
        </p:spPr>
        <p:txBody>
          <a:bodyPr/>
          <a:lstStyle/>
          <a:p>
            <a:fld id="{EA1122BA-C96E-47D2-B3DD-25F772A0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5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5479" y="188913"/>
            <a:ext cx="8578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790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1790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0312400" y="6481763"/>
            <a:ext cx="1193800" cy="376237"/>
          </a:xfrm>
          <a:prstGeom prst="rect">
            <a:avLst/>
          </a:prstGeom>
        </p:spPr>
        <p:txBody>
          <a:bodyPr/>
          <a:lstStyle/>
          <a:p>
            <a:fld id="{67DFFEBB-B73A-4AD5-B397-50CAC4B4FD5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19751" y="6000459"/>
            <a:ext cx="3319849" cy="3607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470651"/>
            <a:ext cx="457200" cy="387350"/>
          </a:xfrm>
          <a:prstGeom prst="rect">
            <a:avLst/>
          </a:prstGeom>
        </p:spPr>
        <p:txBody>
          <a:bodyPr/>
          <a:lstStyle/>
          <a:p>
            <a:fld id="{EA1122BA-C96E-47D2-B3DD-25F772A0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89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0312400" y="6481763"/>
            <a:ext cx="1193800" cy="376237"/>
          </a:xfrm>
          <a:prstGeom prst="rect">
            <a:avLst/>
          </a:prstGeom>
        </p:spPr>
        <p:txBody>
          <a:bodyPr/>
          <a:lstStyle/>
          <a:p>
            <a:fld id="{67DFFEBB-B73A-4AD5-B397-50CAC4B4FD5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19751" y="6000459"/>
            <a:ext cx="3319849" cy="3607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70651"/>
            <a:ext cx="457200" cy="387350"/>
          </a:xfrm>
          <a:prstGeom prst="rect">
            <a:avLst/>
          </a:prstGeom>
        </p:spPr>
        <p:txBody>
          <a:bodyPr/>
          <a:lstStyle/>
          <a:p>
            <a:fld id="{EA1122BA-C96E-47D2-B3DD-25F772A0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95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34530"/>
            <a:ext cx="3932237" cy="7228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0312400" y="6481763"/>
            <a:ext cx="1193800" cy="376237"/>
          </a:xfrm>
          <a:prstGeom prst="rect">
            <a:avLst/>
          </a:prstGeom>
        </p:spPr>
        <p:txBody>
          <a:bodyPr/>
          <a:lstStyle/>
          <a:p>
            <a:fld id="{67DFFEBB-B73A-4AD5-B397-50CAC4B4FD5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19751" y="6000459"/>
            <a:ext cx="3319849" cy="3607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70651"/>
            <a:ext cx="457200" cy="387350"/>
          </a:xfrm>
          <a:prstGeom prst="rect">
            <a:avLst/>
          </a:prstGeom>
        </p:spPr>
        <p:txBody>
          <a:bodyPr/>
          <a:lstStyle/>
          <a:p>
            <a:fld id="{EA1122BA-C96E-47D2-B3DD-25F772A0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2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0312400" y="6481763"/>
            <a:ext cx="1193800" cy="376237"/>
          </a:xfrm>
          <a:prstGeom prst="rect">
            <a:avLst/>
          </a:prstGeom>
        </p:spPr>
        <p:txBody>
          <a:bodyPr/>
          <a:lstStyle/>
          <a:p>
            <a:fld id="{67DFFEBB-B73A-4AD5-B397-50CAC4B4FD5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19751" y="6000459"/>
            <a:ext cx="3319849" cy="3607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70651"/>
            <a:ext cx="457200" cy="387350"/>
          </a:xfrm>
          <a:prstGeom prst="rect">
            <a:avLst/>
          </a:prstGeom>
        </p:spPr>
        <p:txBody>
          <a:bodyPr/>
          <a:lstStyle/>
          <a:p>
            <a:fld id="{EA1122BA-C96E-47D2-B3DD-25F772A0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64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0312400" y="6481763"/>
            <a:ext cx="1193800" cy="376237"/>
          </a:xfrm>
          <a:prstGeom prst="rect">
            <a:avLst/>
          </a:prstGeom>
        </p:spPr>
        <p:txBody>
          <a:bodyPr/>
          <a:lstStyle/>
          <a:p>
            <a:fld id="{67DFFEBB-B73A-4AD5-B397-50CAC4B4FD54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19751" y="6000459"/>
            <a:ext cx="3319849" cy="3607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70651"/>
            <a:ext cx="457200" cy="387350"/>
          </a:xfrm>
          <a:prstGeom prst="rect">
            <a:avLst/>
          </a:prstGeom>
        </p:spPr>
        <p:txBody>
          <a:bodyPr/>
          <a:lstStyle/>
          <a:p>
            <a:fld id="{EA1122BA-C96E-47D2-B3DD-25F772A0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50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 flipV="1">
            <a:off x="-43014" y="-1"/>
            <a:ext cx="12235014" cy="1369695"/>
          </a:xfrm>
          <a:prstGeom prst="rect">
            <a:avLst/>
          </a:prstGeom>
          <a:solidFill>
            <a:srgbClr val="F8D5B2"/>
          </a:solidFill>
          <a:ln>
            <a:solidFill>
              <a:srgbClr val="F8D5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4133" y="44132"/>
            <a:ext cx="898427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334" y="1585309"/>
            <a:ext cx="11751733" cy="4121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0" y="5736087"/>
            <a:ext cx="12192000" cy="1139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247" y="5795223"/>
            <a:ext cx="4896925" cy="981969"/>
          </a:xfrm>
          <a:prstGeom prst="rect">
            <a:avLst/>
          </a:prstGeom>
          <a:ln>
            <a:solidFill>
              <a:schemeClr val="accent3"/>
            </a:solidFill>
          </a:ln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35" y="5818806"/>
            <a:ext cx="901915" cy="963810"/>
          </a:xfrm>
          <a:prstGeom prst="rect">
            <a:avLst/>
          </a:prstGeom>
          <a:ln>
            <a:solidFill>
              <a:schemeClr val="accent3"/>
            </a:solidFill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468" y="5795222"/>
            <a:ext cx="1010515" cy="10105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279" y="5820112"/>
            <a:ext cx="981881" cy="98188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" y="95504"/>
            <a:ext cx="2692400" cy="122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84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latin typeface="Aharoni" panose="02010803020104030203" pitchFamily="2" charset="-79"/>
                <a:cs typeface="Aharoni" panose="02010803020104030203" pitchFamily="2" charset="-79"/>
              </a:rPr>
              <a:t>Getting HR </a:t>
            </a:r>
            <a:br>
              <a:rPr lang="en-US" sz="80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8000" dirty="0">
                <a:latin typeface="Aharoni" panose="02010803020104030203" pitchFamily="2" charset="-79"/>
                <a:cs typeface="Aharoni" panose="02010803020104030203" pitchFamily="2" charset="-79"/>
              </a:rPr>
              <a:t>Fit-for-Purpose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4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Storm </a:t>
            </a:r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n-US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 Coming</a:t>
            </a:r>
            <a:endParaRPr lang="en-US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Reflections, Takeaways and Questions?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algn="r"/>
            <a:r>
              <a:rPr lang="en-US" b="1" dirty="0" smtClean="0"/>
              <a:t>Thank you!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282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396" y="1681164"/>
            <a:ext cx="3218936" cy="3848486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659" y="1681164"/>
            <a:ext cx="2934729" cy="3848485"/>
          </a:xfrm>
        </p:spPr>
      </p:pic>
    </p:spTree>
    <p:extLst>
      <p:ext uri="{BB962C8B-B14F-4D97-AF65-F5344CB8AC3E}">
        <p14:creationId xmlns:p14="http://schemas.microsoft.com/office/powerpoint/2010/main" val="1858605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What is the ‘Purpose’?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9751" y="1686697"/>
            <a:ext cx="95270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parable of JFK and the Janitor at NASA.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What </a:t>
            </a:r>
            <a:r>
              <a:rPr lang="en-US" sz="2800" dirty="0"/>
              <a:t>is the purpose – or business – of your organizations or departments?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How </a:t>
            </a:r>
            <a:r>
              <a:rPr lang="en-US" sz="2800" dirty="0"/>
              <a:t>many of your HR staff really understand this?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Do your staff have a context of why they turn up for work</a:t>
            </a:r>
            <a:r>
              <a:rPr lang="en-US" sz="28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>
                <a:solidFill>
                  <a:srgbClr val="FFC000"/>
                </a:solidFill>
              </a:rPr>
              <a:t>In the UNFPA context it is delivering a world where every pregnancy is wanted, every childbirth is safe, and every young persons potential is fulfilled.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40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What’s Driving the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659" y="1585309"/>
            <a:ext cx="11309408" cy="41212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S-G’s call for the UN System to be </a:t>
            </a:r>
            <a:r>
              <a:rPr lang="en-US" b="1" dirty="0"/>
              <a:t>Fit-for-Purpose</a:t>
            </a:r>
          </a:p>
          <a:p>
            <a:r>
              <a:rPr lang="en-US" dirty="0" smtClean="0"/>
              <a:t>Member </a:t>
            </a:r>
            <a:r>
              <a:rPr lang="en-US" dirty="0"/>
              <a:t>States demanding new </a:t>
            </a:r>
            <a:r>
              <a:rPr lang="en-US" b="1" dirty="0"/>
              <a:t>modes of engagement </a:t>
            </a:r>
            <a:r>
              <a:rPr lang="en-US" dirty="0"/>
              <a:t>aligned to business </a:t>
            </a:r>
            <a:r>
              <a:rPr lang="en-US" dirty="0" smtClean="0"/>
              <a:t>strategy</a:t>
            </a:r>
            <a:endParaRPr lang="en-US" dirty="0"/>
          </a:p>
          <a:p>
            <a:r>
              <a:rPr lang="en-US" dirty="0"/>
              <a:t>Strong emphasis on demonstrating </a:t>
            </a:r>
            <a:r>
              <a:rPr lang="en-US" b="1" dirty="0"/>
              <a:t>results</a:t>
            </a:r>
          </a:p>
          <a:p>
            <a:r>
              <a:rPr lang="en-US" dirty="0"/>
              <a:t>The SDGs – now a </a:t>
            </a:r>
            <a:r>
              <a:rPr lang="en-US" b="1" dirty="0"/>
              <a:t>universal set of goals </a:t>
            </a:r>
            <a:r>
              <a:rPr lang="en-US" dirty="0"/>
              <a:t>applicable to all countries rather than North dictating to the South.</a:t>
            </a:r>
          </a:p>
          <a:p>
            <a:r>
              <a:rPr lang="en-US" dirty="0"/>
              <a:t>The relative decline (influence) of the traditional donor.</a:t>
            </a:r>
          </a:p>
          <a:p>
            <a:r>
              <a:rPr lang="en-US" dirty="0"/>
              <a:t>Social media and the </a:t>
            </a:r>
            <a:r>
              <a:rPr lang="en-US" b="1" dirty="0" smtClean="0"/>
              <a:t>ground swell of change</a:t>
            </a:r>
            <a:r>
              <a:rPr lang="en-US" dirty="0" smtClean="0"/>
              <a:t> from </a:t>
            </a:r>
            <a:r>
              <a:rPr lang="en-US" dirty="0"/>
              <a:t>the bottom up</a:t>
            </a:r>
          </a:p>
          <a:p>
            <a:r>
              <a:rPr lang="en-US" b="1" dirty="0"/>
              <a:t>1.8 billion </a:t>
            </a:r>
            <a:r>
              <a:rPr lang="en-US" dirty="0"/>
              <a:t>young people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So … Are We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Fit-for-Purpose?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what extent have we </a:t>
            </a:r>
            <a:r>
              <a:rPr lang="en-US" b="1" dirty="0" smtClean="0"/>
              <a:t>[really] </a:t>
            </a:r>
            <a:r>
              <a:rPr lang="en-US" dirty="0" smtClean="0"/>
              <a:t>moved </a:t>
            </a:r>
            <a:r>
              <a:rPr lang="en-US" dirty="0"/>
              <a:t>along the continuum from Personnel Administration to Strategic Human Resources Management?</a:t>
            </a:r>
          </a:p>
          <a:p>
            <a:r>
              <a:rPr lang="en-US" dirty="0"/>
              <a:t>Are our HR structures </a:t>
            </a:r>
            <a:r>
              <a:rPr lang="en-US" b="1" dirty="0"/>
              <a:t>aligned</a:t>
            </a:r>
            <a:r>
              <a:rPr lang="en-US" dirty="0"/>
              <a:t> with our new business realities?</a:t>
            </a:r>
          </a:p>
          <a:p>
            <a:r>
              <a:rPr lang="en-US" dirty="0"/>
              <a:t>Are our activities aligned with the strategic directions of our organizations?</a:t>
            </a:r>
          </a:p>
          <a:p>
            <a:r>
              <a:rPr lang="en-US" dirty="0"/>
              <a:t>Are we looking at things </a:t>
            </a:r>
            <a:r>
              <a:rPr lang="en-US" b="1" dirty="0"/>
              <a:t>holistically</a:t>
            </a:r>
            <a:r>
              <a:rPr lang="en-US" dirty="0"/>
              <a:t>, or still business unit by business unit?</a:t>
            </a:r>
          </a:p>
          <a:p>
            <a:r>
              <a:rPr lang="en-US" dirty="0"/>
              <a:t>Are we still performing  ‘</a:t>
            </a:r>
            <a:r>
              <a:rPr lang="en-US" b="1" dirty="0"/>
              <a:t>legacy activities</a:t>
            </a:r>
            <a:r>
              <a:rPr lang="en-US" dirty="0"/>
              <a:t>’ without taking the difficult decisions?</a:t>
            </a:r>
          </a:p>
          <a:p>
            <a:r>
              <a:rPr lang="en-US" dirty="0"/>
              <a:t>Do we </a:t>
            </a:r>
            <a:r>
              <a:rPr lang="en-US" b="1" dirty="0"/>
              <a:t>need to exist </a:t>
            </a:r>
            <a:r>
              <a:rPr lang="en-US" dirty="0"/>
              <a:t>at all?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8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What Are We Currently Doing?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Recruitment</a:t>
            </a:r>
          </a:p>
          <a:p>
            <a:r>
              <a:rPr lang="en-US" dirty="0"/>
              <a:t>Policy</a:t>
            </a:r>
          </a:p>
          <a:p>
            <a:r>
              <a:rPr lang="en-US" dirty="0"/>
              <a:t>Legal</a:t>
            </a:r>
          </a:p>
          <a:p>
            <a:r>
              <a:rPr lang="en-US" dirty="0"/>
              <a:t>Performance Management</a:t>
            </a:r>
          </a:p>
          <a:p>
            <a:r>
              <a:rPr lang="en-US" dirty="0"/>
              <a:t>Career Development</a:t>
            </a:r>
          </a:p>
          <a:p>
            <a:r>
              <a:rPr lang="en-US" dirty="0"/>
              <a:t>Staff Benefits and Entitlements</a:t>
            </a:r>
          </a:p>
          <a:p>
            <a:r>
              <a:rPr lang="en-US" dirty="0"/>
              <a:t>Compensation</a:t>
            </a:r>
          </a:p>
          <a:p>
            <a:r>
              <a:rPr lang="en-US" dirty="0"/>
              <a:t>Insurance and </a:t>
            </a:r>
            <a:r>
              <a:rPr lang="en-US" dirty="0" smtClean="0"/>
              <a:t>Medical</a:t>
            </a:r>
          </a:p>
          <a:p>
            <a:r>
              <a:rPr lang="en-US" dirty="0"/>
              <a:t>Reporting and Compliance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Career Transition</a:t>
            </a:r>
          </a:p>
          <a:p>
            <a:r>
              <a:rPr lang="en-US" dirty="0"/>
              <a:t>Workforce Analytics</a:t>
            </a:r>
          </a:p>
          <a:p>
            <a:r>
              <a:rPr lang="en-US" dirty="0"/>
              <a:t>Branding and Sourcing</a:t>
            </a:r>
          </a:p>
          <a:p>
            <a:r>
              <a:rPr lang="en-US" dirty="0"/>
              <a:t>Employee Engagement</a:t>
            </a:r>
          </a:p>
          <a:p>
            <a:r>
              <a:rPr lang="en-US" dirty="0"/>
              <a:t>Change Consulting</a:t>
            </a:r>
          </a:p>
          <a:p>
            <a:r>
              <a:rPr lang="en-US" dirty="0"/>
              <a:t>Business Partners</a:t>
            </a:r>
          </a:p>
          <a:p>
            <a:r>
              <a:rPr lang="en-US" dirty="0"/>
              <a:t>Strategic </a:t>
            </a:r>
            <a:r>
              <a:rPr lang="en-US" dirty="0" smtClean="0"/>
              <a:t>Legal</a:t>
            </a:r>
            <a:endParaRPr lang="en-US" dirty="0"/>
          </a:p>
          <a:p>
            <a:r>
              <a:rPr lang="en-US" dirty="0"/>
              <a:t>Risk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0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Do We Have the Competencies?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Strategic Positioner?</a:t>
            </a:r>
          </a:p>
          <a:p>
            <a:r>
              <a:rPr lang="en-US" sz="3600" dirty="0" smtClean="0"/>
              <a:t>Credible Activist?</a:t>
            </a:r>
          </a:p>
          <a:p>
            <a:r>
              <a:rPr lang="en-US" sz="3600" dirty="0" smtClean="0"/>
              <a:t>Capability Builder?</a:t>
            </a:r>
          </a:p>
          <a:p>
            <a:r>
              <a:rPr lang="en-US" sz="3600" dirty="0" smtClean="0"/>
              <a:t>Change Champion?</a:t>
            </a:r>
          </a:p>
          <a:p>
            <a:r>
              <a:rPr lang="en-US" sz="3600" dirty="0" smtClean="0"/>
              <a:t>HR Innovator and Integrator?</a:t>
            </a:r>
          </a:p>
          <a:p>
            <a:r>
              <a:rPr lang="en-US" sz="3600" dirty="0" smtClean="0"/>
              <a:t>Technology Proponent?</a:t>
            </a:r>
          </a:p>
          <a:p>
            <a:pPr marL="0" indent="0" algn="r">
              <a:buNone/>
            </a:pPr>
            <a:r>
              <a:rPr lang="en-US" sz="1400" dirty="0" smtClean="0"/>
              <a:t>Dave Ulrich, Jon Younger, Wayne </a:t>
            </a:r>
            <a:r>
              <a:rPr lang="en-US" sz="1400" dirty="0" err="1" smtClean="0"/>
              <a:t>Brockbank</a:t>
            </a:r>
            <a:r>
              <a:rPr lang="en-US" sz="1400" dirty="0" smtClean="0"/>
              <a:t>, Mike Ulrich., </a:t>
            </a:r>
            <a:r>
              <a:rPr lang="en-US" sz="1400" i="1" dirty="0" smtClean="0"/>
              <a:t>HR from the Outside In: Six Competencies for the Future of Human Resources</a:t>
            </a:r>
            <a:r>
              <a:rPr lang="en-US" sz="1400" dirty="0" smtClean="0"/>
              <a:t>, 2012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88505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FFP and Different Disciplines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FFP and Recruitment and On-boarding</a:t>
            </a:r>
          </a:p>
          <a:p>
            <a:r>
              <a:rPr lang="en-US" dirty="0" smtClean="0"/>
              <a:t>FFP and Performance Management</a:t>
            </a:r>
          </a:p>
          <a:p>
            <a:r>
              <a:rPr lang="en-US" dirty="0" smtClean="0"/>
              <a:t>FFP and Career Development and Career Transition</a:t>
            </a:r>
          </a:p>
          <a:p>
            <a:r>
              <a:rPr lang="en-US" dirty="0" smtClean="0"/>
              <a:t>FFP and Change Management</a:t>
            </a:r>
          </a:p>
          <a:p>
            <a:r>
              <a:rPr lang="en-US" dirty="0" smtClean="0"/>
              <a:t>FFP and Foundational Service Delivery</a:t>
            </a:r>
          </a:p>
          <a:p>
            <a:r>
              <a:rPr lang="en-US" dirty="0" smtClean="0"/>
              <a:t>FFP and the Contractual Landscape</a:t>
            </a:r>
          </a:p>
          <a:p>
            <a:r>
              <a:rPr lang="en-US" dirty="0" smtClean="0"/>
              <a:t>FFP and the Administration of Justice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81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What Do We Need to Get Fit?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need to know our ‘</a:t>
            </a:r>
            <a:r>
              <a:rPr lang="en-US" b="1" dirty="0" smtClean="0"/>
              <a:t>goal weight</a:t>
            </a:r>
            <a:r>
              <a:rPr lang="en-US" dirty="0" smtClean="0"/>
              <a:t>’ or what we want to look like</a:t>
            </a:r>
          </a:p>
          <a:p>
            <a:r>
              <a:rPr lang="en-US" dirty="0" smtClean="0"/>
              <a:t>We need a comprehensive </a:t>
            </a:r>
            <a:r>
              <a:rPr lang="en-US" b="1" dirty="0" smtClean="0"/>
              <a:t>mapping</a:t>
            </a:r>
            <a:r>
              <a:rPr lang="en-US" dirty="0" smtClean="0"/>
              <a:t> of what we are doing, why we are doing it, where we are doing it, who is doing it for us and …… </a:t>
            </a:r>
            <a:r>
              <a:rPr lang="en-US" b="1" dirty="0" smtClean="0"/>
              <a:t>if we should be doing it at all.</a:t>
            </a:r>
          </a:p>
          <a:p>
            <a:r>
              <a:rPr lang="en-US" dirty="0" smtClean="0"/>
              <a:t>We need to know </a:t>
            </a:r>
            <a:r>
              <a:rPr lang="en-US" b="1" dirty="0" smtClean="0"/>
              <a:t>how we are going to get there </a:t>
            </a:r>
            <a:r>
              <a:rPr lang="en-US" dirty="0" smtClean="0"/>
              <a:t>and build a governance structure to ensure we have Leadership and Organizational buy in.</a:t>
            </a:r>
          </a:p>
          <a:p>
            <a:r>
              <a:rPr lang="en-US" dirty="0" smtClean="0"/>
              <a:t>We need champions, we need disciples and we need followers.</a:t>
            </a:r>
          </a:p>
          <a:p>
            <a:r>
              <a:rPr lang="en-US" dirty="0" smtClean="0"/>
              <a:t>We need to communicate, </a:t>
            </a:r>
            <a:r>
              <a:rPr lang="en-US" b="1" dirty="0" smtClean="0"/>
              <a:t>communicate</a:t>
            </a:r>
            <a:r>
              <a:rPr lang="en-US" dirty="0" smtClean="0"/>
              <a:t> and continue to communicate</a:t>
            </a:r>
          </a:p>
          <a:p>
            <a:r>
              <a:rPr lang="en-US" dirty="0" smtClean="0"/>
              <a:t>We need adequate resources, and if not we need to be </a:t>
            </a:r>
            <a:r>
              <a:rPr lang="en-US" b="1" dirty="0" smtClean="0"/>
              <a:t>resourceful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need </a:t>
            </a:r>
            <a:r>
              <a:rPr lang="en-US" b="1" dirty="0" smtClean="0"/>
              <a:t>resilience, persistence, persuasion and patience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56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536</Words>
  <Application>Microsoft Office PowerPoint</Application>
  <PresentationFormat>Custom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Getting HR  Fit-for-Purpose</vt:lpstr>
      <vt:lpstr> </vt:lpstr>
      <vt:lpstr>What is the ‘Purpose’?</vt:lpstr>
      <vt:lpstr>What’s Driving the Change?</vt:lpstr>
      <vt:lpstr>So … Are We Fit-for-Purpose?</vt:lpstr>
      <vt:lpstr>What Are We Currently Doing?</vt:lpstr>
      <vt:lpstr>Do We Have the Competencies?</vt:lpstr>
      <vt:lpstr>FFP and Different Disciplines</vt:lpstr>
      <vt:lpstr>What Do We Need to Get Fit?</vt:lpstr>
      <vt:lpstr>Reflections, Takeaways and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Annie Yang</dc:creator>
  <cp:lastModifiedBy>CHADWICK Paula (EPSO)</cp:lastModifiedBy>
  <cp:revision>18</cp:revision>
  <cp:lastPrinted>2015-09-18T12:24:37Z</cp:lastPrinted>
  <dcterms:created xsi:type="dcterms:W3CDTF">2015-09-14T16:28:10Z</dcterms:created>
  <dcterms:modified xsi:type="dcterms:W3CDTF">2015-09-18T12:25:08Z</dcterms:modified>
</cp:coreProperties>
</file>