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  <p:sldId id="261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83" d="100"/>
          <a:sy n="83" d="100"/>
        </p:scale>
        <p:origin x="69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38401"/>
            <a:ext cx="10363200" cy="1371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10000"/>
            <a:ext cx="5486400" cy="1295400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7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5152-E6CC-4834-8D6D-3E4ACD62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1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52787"/>
            <a:ext cx="103632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526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5152-E6CC-4834-8D6D-3E4ACD62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9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5152-E6CC-4834-8D6D-3E4ACD62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8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35152-E6CC-4834-8D6D-3E4ACD62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28000" cy="792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00" y="6324601"/>
            <a:ext cx="1117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ACFD32E-CDA8-45B2-9FBA-4C7043E0C13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16287"/>
            <a:ext cx="2844800" cy="2730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7999" y="6340476"/>
            <a:ext cx="1309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54635152-E6CC-4834-8D6D-3E4ACD62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>
            <a:lumMod val="75000"/>
          </a:schemeClr>
        </a:buClr>
        <a:buFont typeface="Arial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Date with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IATP – November 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9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(d)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(a)* Only added the bottom two rows of numbers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(b) Only added the top two rows of numbers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 smtClean="0"/>
              <a:t>Added all the numbers but did not carry over from right columns over into left columns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497890"/>
              </p:ext>
            </p:extLst>
          </p:nvPr>
        </p:nvGraphicFramePr>
        <p:xfrm>
          <a:off x="609600" y="1219200"/>
          <a:ext cx="4734624" cy="38489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Solve:</a:t>
                      </a:r>
                    </a:p>
                    <a:p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16,112</a:t>
                      </a:r>
                    </a:p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2,979</a:t>
                      </a:r>
                    </a:p>
                    <a:p>
                      <a:r>
                        <a:rPr lang="en-US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 11,053</a:t>
                      </a:r>
                    </a:p>
                    <a:p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14,032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19,091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29,034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30,144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28000" cy="459140"/>
          </a:xfrm>
        </p:spPr>
        <p:txBody>
          <a:bodyPr/>
          <a:lstStyle/>
          <a:p>
            <a:r>
              <a:rPr lang="en-US" dirty="0" smtClean="0"/>
              <a:t>Overall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18445"/>
            <a:ext cx="10972800" cy="4926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All items target the same learning objective</a:t>
            </a:r>
          </a:p>
          <a:p>
            <a:r>
              <a:rPr lang="en-US" dirty="0" smtClean="0"/>
              <a:t>Items 6, 9, 5 assesses students’ ability to add numbers with varying numbers of digits</a:t>
            </a:r>
            <a:endParaRPr lang="en-US" dirty="0"/>
          </a:p>
          <a:p>
            <a:r>
              <a:rPr lang="en-US" dirty="0"/>
              <a:t>Items </a:t>
            </a:r>
            <a:r>
              <a:rPr lang="en-US" dirty="0" smtClean="0"/>
              <a:t>7 and 8 assesses students’ ability to express the word problems as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Questions to consider about the content and student performance</a:t>
            </a:r>
          </a:p>
          <a:p>
            <a:pPr marL="0" indent="0">
              <a:buNone/>
            </a:pPr>
            <a:r>
              <a:rPr lang="en-US" u="sng" dirty="0" smtClean="0"/>
              <a:t>About the Items</a:t>
            </a:r>
          </a:p>
          <a:p>
            <a:r>
              <a:rPr lang="en-US" dirty="0" smtClean="0"/>
              <a:t>Were all items equal in difficulty?</a:t>
            </a:r>
          </a:p>
          <a:p>
            <a:r>
              <a:rPr lang="en-US" dirty="0" smtClean="0"/>
              <a:t>Was the content for one more difficult than the others?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About student performance</a:t>
            </a:r>
          </a:p>
          <a:p>
            <a:r>
              <a:rPr lang="en-US" dirty="0" smtClean="0"/>
              <a:t>Was the performance of students expected, i.e., students perform better on items that assess easier content than on those that assess more difficult content?</a:t>
            </a:r>
          </a:p>
          <a:p>
            <a:r>
              <a:rPr lang="en-US" dirty="0" smtClean="0"/>
              <a:t>For students who incorrectly answered any question, which was the most common incorrect response selected? How would you correct this misunderstanding through instruction?</a:t>
            </a:r>
          </a:p>
          <a:p>
            <a:r>
              <a:rPr lang="en-US" dirty="0" smtClean="0"/>
              <a:t>Is the overall performance of students on this learning objective satisfactory?</a:t>
            </a:r>
          </a:p>
        </p:txBody>
      </p:sp>
    </p:spTree>
    <p:extLst>
      <p:ext uri="{BB962C8B-B14F-4D97-AF65-F5344CB8AC3E}">
        <p14:creationId xmlns:p14="http://schemas.microsoft.com/office/powerpoint/2010/main" val="204955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(d) 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(a) Writes </a:t>
            </a:r>
            <a:r>
              <a:rPr lang="en-US" dirty="0" smtClean="0"/>
              <a:t>out the numbers as separate </a:t>
            </a:r>
            <a:r>
              <a:rPr lang="en-US" dirty="0" smtClean="0"/>
              <a:t>values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(b) Does not realize that there are 10 place values in 1 billion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(c</a:t>
            </a:r>
            <a:r>
              <a:rPr lang="en-US" dirty="0" smtClean="0"/>
              <a:t>)* </a:t>
            </a:r>
            <a:r>
              <a:rPr lang="en-US" dirty="0" smtClean="0"/>
              <a:t>Mistakes 60,0007 as “six thousand, seven” because there are four “0” before the number “7”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18249"/>
              </p:ext>
            </p:extLst>
          </p:nvPr>
        </p:nvGraphicFramePr>
        <p:xfrm>
          <a:off x="609600" y="1219200"/>
          <a:ext cx="4734624" cy="3298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Which of these is the number 3,060,007</a:t>
                      </a: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82880" algn="l"/>
                        </a:tabLst>
                      </a:pP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a. thirty, six thousand, seven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b. three billion, six million, seven</a:t>
                      </a:r>
                      <a:endParaRPr lang="en-US" sz="2000" b="0" dirty="0" smtClean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82880" algn="l"/>
                        </a:tabLst>
                      </a:pP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c. three million, six thousand, seven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d. three million, sixty thousand, </a:t>
                      </a:r>
                      <a:r>
                        <a:rPr lang="en-US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seven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dirty="0" smtClean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17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(d) 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(a) Does not realize that 86 million contains 8 place values – does not know how to represent 86, writes it as “80” and “6”.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)* </a:t>
            </a:r>
            <a:r>
              <a:rPr lang="en-US" dirty="0"/>
              <a:t>Does not realize that 86 million contains 8 place </a:t>
            </a:r>
            <a:r>
              <a:rPr lang="en-US" dirty="0" smtClean="0"/>
              <a:t>values.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c) </a:t>
            </a:r>
            <a:r>
              <a:rPr lang="en-US" dirty="0"/>
              <a:t>Does not realize that 86 million contains 8 place </a:t>
            </a:r>
            <a:r>
              <a:rPr lang="en-US" dirty="0" smtClean="0"/>
              <a:t>values.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03551"/>
              </p:ext>
            </p:extLst>
          </p:nvPr>
        </p:nvGraphicFramePr>
        <p:xfrm>
          <a:off x="609600" y="1219200"/>
          <a:ext cx="4734624" cy="37365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estimated cost to build a new football stadium is eighty-six million dollars.  What is the cost of building the new stadium written in standard form?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$80,600</a:t>
                      </a:r>
                      <a:endParaRPr lang="en-US" sz="20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$86,000 </a:t>
                      </a:r>
                      <a:endParaRPr lang="en-US" sz="20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$80,600,000</a:t>
                      </a:r>
                      <a:endParaRPr lang="en-US" sz="20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$86,000,000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80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(b)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a</a:t>
            </a:r>
            <a:r>
              <a:rPr lang="en-US" dirty="0" smtClean="0"/>
              <a:t>), (c), and (d) Does not know where to place digits relative to written form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78018"/>
              </p:ext>
            </p:extLst>
          </p:nvPr>
        </p:nvGraphicFramePr>
        <p:xfrm>
          <a:off x="609600" y="1219200"/>
          <a:ext cx="4734624" cy="30660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means the same as three hundred four thousand, forty-two?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34,042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304,042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304,420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340,042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28000" cy="459140"/>
          </a:xfrm>
        </p:spPr>
        <p:txBody>
          <a:bodyPr/>
          <a:lstStyle/>
          <a:p>
            <a:r>
              <a:rPr lang="en-US" dirty="0" smtClean="0"/>
              <a:t>Overall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18445"/>
            <a:ext cx="10972800" cy="4926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All items target the same learning objective</a:t>
            </a:r>
          </a:p>
          <a:p>
            <a:r>
              <a:rPr lang="en-US" dirty="0"/>
              <a:t>Item 1 is about expressing a numeric value into written form</a:t>
            </a:r>
          </a:p>
          <a:p>
            <a:r>
              <a:rPr lang="en-US" dirty="0"/>
              <a:t>Items 2 and 3 are about expressing the written form of numbers into numeric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Questions to consider about the content and student performance</a:t>
            </a:r>
          </a:p>
          <a:p>
            <a:pPr marL="0" indent="0">
              <a:buNone/>
            </a:pPr>
            <a:r>
              <a:rPr lang="en-US" u="sng" dirty="0" smtClean="0"/>
              <a:t>About the Items</a:t>
            </a:r>
          </a:p>
          <a:p>
            <a:r>
              <a:rPr lang="en-US" dirty="0" smtClean="0"/>
              <a:t>Were all items equal in difficulty?</a:t>
            </a:r>
          </a:p>
          <a:p>
            <a:r>
              <a:rPr lang="en-US" dirty="0" smtClean="0"/>
              <a:t>Was the content for one more difficult than the others?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About student performance</a:t>
            </a:r>
          </a:p>
          <a:p>
            <a:r>
              <a:rPr lang="en-US" dirty="0" smtClean="0"/>
              <a:t>Was the performance of students expected, i.e., students perform better on items that assess easier content than on those that assess more difficult content?</a:t>
            </a:r>
          </a:p>
          <a:p>
            <a:r>
              <a:rPr lang="en-US" dirty="0" smtClean="0"/>
              <a:t>For students who incorrectly answered any question, which was the most common incorrect response selected? How would you correct this misunderstanding through instruction?</a:t>
            </a:r>
          </a:p>
          <a:p>
            <a:r>
              <a:rPr lang="en-US" dirty="0" smtClean="0"/>
              <a:t>Is the overall performance of students on this learning objective satisfactory?</a:t>
            </a:r>
          </a:p>
        </p:txBody>
      </p:sp>
    </p:spTree>
    <p:extLst>
      <p:ext uri="{BB962C8B-B14F-4D97-AF65-F5344CB8AC3E}">
        <p14:creationId xmlns:p14="http://schemas.microsoft.com/office/powerpoint/2010/main" val="305477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(a)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)* </a:t>
            </a:r>
            <a:r>
              <a:rPr lang="en-US" dirty="0" smtClean="0"/>
              <a:t>Mistakes “2” with “20”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c) </a:t>
            </a:r>
            <a:r>
              <a:rPr lang="en-US" dirty="0" smtClean="0"/>
              <a:t>Does not realize that each number represents a different value – adds numbers in order of appearance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(d) Does not understand that 600,000 is greater than 72,000; has some understanding of where to place numbers up to hundreds place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83852"/>
              </p:ext>
            </p:extLst>
          </p:nvPr>
        </p:nvGraphicFramePr>
        <p:xfrm>
          <a:off x="609600" y="1219200"/>
          <a:ext cx="4734624" cy="30660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means the same as 72,000 + 100 + 600,000 + 2?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672,102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672,120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721,620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726,102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38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(c)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(a) Subtracted 3,918 from 66,275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b</a:t>
            </a:r>
            <a:r>
              <a:rPr lang="en-US" dirty="0" smtClean="0"/>
              <a:t>)* </a:t>
            </a:r>
            <a:r>
              <a:rPr lang="en-US" dirty="0" smtClean="0"/>
              <a:t>Added the numbers but does not carry over from columns on right to those on left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(d) Added the numbers but shifts numbers on the bottom row a column over to the left – 39,180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836590"/>
              </p:ext>
            </p:extLst>
          </p:nvPr>
        </p:nvGraphicFramePr>
        <p:xfrm>
          <a:off x="609600" y="1219200"/>
          <a:ext cx="4734624" cy="36146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Solve: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66,275</a:t>
                      </a:r>
                    </a:p>
                    <a:p>
                      <a:r>
                        <a:rPr lang="en-US" sz="18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   3,918</a:t>
                      </a:r>
                    </a:p>
                    <a:p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62,357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69,183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70,193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105,455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63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(a)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(b) ??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 smtClean="0"/>
              <a:t>Did not apply borrowing rules from the left column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(d)* Added the numbers instead of subtracting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06951"/>
              </p:ext>
            </p:extLst>
          </p:nvPr>
        </p:nvGraphicFramePr>
        <p:xfrm>
          <a:off x="609600" y="1219200"/>
          <a:ext cx="4734624" cy="36146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number do you get when you perform the following calculation?</a:t>
                      </a:r>
                      <a:b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Subtract 291,420, from the number 303,615.</a:t>
                      </a:r>
                    </a:p>
                    <a:p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12,195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39,195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112,295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595,035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6132" y="1219201"/>
            <a:ext cx="5266267" cy="4521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Analysis of responses:</a:t>
            </a:r>
          </a:p>
          <a:p>
            <a:pPr marL="0" indent="0">
              <a:buNone/>
            </a:pPr>
            <a:r>
              <a:rPr lang="en-US" dirty="0" smtClean="0"/>
              <a:t>(b) </a:t>
            </a:r>
            <a:r>
              <a:rPr lang="en-US" dirty="0" smtClean="0"/>
              <a:t>Correct response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Distractors</a:t>
            </a:r>
          </a:p>
          <a:p>
            <a:pPr marL="0" indent="0">
              <a:buNone/>
            </a:pPr>
            <a:r>
              <a:rPr lang="en-US" dirty="0" smtClean="0"/>
              <a:t>(a)* Subtracted all the numbers from 3,529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</a:t>
            </a:r>
            <a:r>
              <a:rPr lang="en-US" dirty="0" smtClean="0"/>
              <a:t>) </a:t>
            </a:r>
            <a:r>
              <a:rPr lang="en-US" dirty="0" smtClean="0"/>
              <a:t>Did not add or subtract from 3,529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(d) Added all the all the numbers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458122"/>
              </p:ext>
            </p:extLst>
          </p:nvPr>
        </p:nvGraphicFramePr>
        <p:xfrm>
          <a:off x="609600" y="1219200"/>
          <a:ext cx="4734624" cy="41232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34624"/>
              </a:tblGrid>
              <a:tr h="0"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number do you get when you perform the following calculation on the number 3,529?</a:t>
                      </a:r>
                      <a:b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First, add 627, then subtract 2,068, and lastly, subtract 88.</a:t>
                      </a:r>
                    </a:p>
                    <a:p>
                      <a:endParaRPr lang="en-US" sz="20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lphaLcPeriod"/>
                        <a:tabLst>
                          <a:tab pos="182880" algn="l"/>
                        </a:tabLst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746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3,529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6,312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82880" algn="l"/>
                        </a:tabLst>
                        <a:defRPr/>
                      </a:pP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74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metric">
  <a:themeElements>
    <a:clrScheme name="Prometric">
      <a:dk1>
        <a:sysClr val="windowText" lastClr="000000"/>
      </a:dk1>
      <a:lt1>
        <a:sysClr val="window" lastClr="FFFFFF"/>
      </a:lt1>
      <a:dk2>
        <a:srgbClr val="709E32"/>
      </a:dk2>
      <a:lt2>
        <a:srgbClr val="D3D1A0"/>
      </a:lt2>
      <a:accent1>
        <a:srgbClr val="709E32"/>
      </a:accent1>
      <a:accent2>
        <a:srgbClr val="D3D1A0"/>
      </a:accent2>
      <a:accent3>
        <a:srgbClr val="44687D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Prometr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metric" id="{6C99D29B-445A-47D4-97F3-412A9B7DA105}" vid="{F12DEFB4-C697-4E44-8B3F-62E11A06D2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939</Words>
  <Application>Microsoft Office PowerPoint</Application>
  <PresentationFormat>Widescreen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Prometric</vt:lpstr>
      <vt:lpstr>A Date with Data</vt:lpstr>
      <vt:lpstr>Item #1</vt:lpstr>
      <vt:lpstr>Item #2</vt:lpstr>
      <vt:lpstr>Item #3</vt:lpstr>
      <vt:lpstr>Overall Impressions</vt:lpstr>
      <vt:lpstr>Item #5</vt:lpstr>
      <vt:lpstr>Item #6</vt:lpstr>
      <vt:lpstr>Item #7</vt:lpstr>
      <vt:lpstr>Item #8</vt:lpstr>
      <vt:lpstr>Item #9</vt:lpstr>
      <vt:lpstr>Overall Impressions</vt:lpstr>
    </vt:vector>
  </TitlesOfParts>
  <Company>Prometric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Date with Data</dc:title>
  <dc:creator>Kuan, Liann</dc:creator>
  <cp:lastModifiedBy>Kuan, Liann</cp:lastModifiedBy>
  <cp:revision>37</cp:revision>
  <dcterms:created xsi:type="dcterms:W3CDTF">2016-11-07T08:11:48Z</dcterms:created>
  <dcterms:modified xsi:type="dcterms:W3CDTF">2016-11-08T01:11:01Z</dcterms:modified>
</cp:coreProperties>
</file>